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3.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4.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25" r:id="rId2"/>
    <p:sldMasterId id="2147483738" r:id="rId3"/>
    <p:sldMasterId id="2147483798" r:id="rId4"/>
    <p:sldMasterId id="2147483867" r:id="rId5"/>
  </p:sldMasterIdLst>
  <p:notesMasterIdLst>
    <p:notesMasterId r:id="rId51"/>
  </p:notesMasterIdLst>
  <p:sldIdLst>
    <p:sldId id="411" r:id="rId6"/>
    <p:sldId id="413" r:id="rId7"/>
    <p:sldId id="261" r:id="rId8"/>
    <p:sldId id="272" r:id="rId9"/>
    <p:sldId id="269" r:id="rId10"/>
    <p:sldId id="550" r:id="rId11"/>
    <p:sldId id="406" r:id="rId12"/>
    <p:sldId id="415" r:id="rId13"/>
    <p:sldId id="375" r:id="rId14"/>
    <p:sldId id="581" r:id="rId15"/>
    <p:sldId id="575" r:id="rId16"/>
    <p:sldId id="557" r:id="rId17"/>
    <p:sldId id="405" r:id="rId18"/>
    <p:sldId id="582" r:id="rId19"/>
    <p:sldId id="583" r:id="rId20"/>
    <p:sldId id="584" r:id="rId21"/>
    <p:sldId id="416" r:id="rId22"/>
    <p:sldId id="510" r:id="rId23"/>
    <p:sldId id="585" r:id="rId24"/>
    <p:sldId id="513" r:id="rId25"/>
    <p:sldId id="418" r:id="rId26"/>
    <p:sldId id="259" r:id="rId27"/>
    <p:sldId id="586" r:id="rId28"/>
    <p:sldId id="587" r:id="rId29"/>
    <p:sldId id="419" r:id="rId30"/>
    <p:sldId id="588" r:id="rId31"/>
    <p:sldId id="589" r:id="rId32"/>
    <p:sldId id="268" r:id="rId33"/>
    <p:sldId id="420" r:id="rId34"/>
    <p:sldId id="270" r:id="rId35"/>
    <p:sldId id="264" r:id="rId36"/>
    <p:sldId id="592" r:id="rId37"/>
    <p:sldId id="283" r:id="rId38"/>
    <p:sldId id="590" r:id="rId39"/>
    <p:sldId id="591" r:id="rId40"/>
    <p:sldId id="421" r:id="rId41"/>
    <p:sldId id="262" r:id="rId42"/>
    <p:sldId id="263" r:id="rId43"/>
    <p:sldId id="260" r:id="rId44"/>
    <p:sldId id="422" r:id="rId45"/>
    <p:sldId id="266" r:id="rId46"/>
    <p:sldId id="574" r:id="rId47"/>
    <p:sldId id="409" r:id="rId48"/>
    <p:sldId id="412" r:id="rId49"/>
    <p:sldId id="414" r:id="rId50"/>
  </p:sldIdLst>
  <p:sldSz cx="12192000" cy="6858000"/>
  <p:notesSz cx="6858000" cy="9144000"/>
  <p:embeddedFontLst>
    <p:embeddedFont>
      <p:font typeface="Bebas Neue" panose="020B0606020202050201" pitchFamily="34" charset="0"/>
      <p:regular r:id="rId52"/>
    </p:embeddedFon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Open Sans" panose="020B0606030504020204" pitchFamily="34" charset="0"/>
      <p:regular r:id="rId59"/>
      <p:bold r:id="rId60"/>
      <p:italic r:id="rId61"/>
      <p:boldItalic r:id="rId62"/>
    </p:embeddedFont>
    <p:embeddedFont>
      <p:font typeface="Segoe UI" panose="020B0502040204020203" pitchFamily="34" charset="0"/>
      <p:regular r:id="rId63"/>
      <p:bold r:id="rId64"/>
      <p:italic r:id="rId65"/>
      <p:boldItalic r:id="rId66"/>
    </p:embeddedFont>
    <p:embeddedFont>
      <p:font typeface="Segoe UI Light" panose="020B0502040204020203" pitchFamily="34" charset="0"/>
      <p:regular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5" roundtripDataSignature="AMtx7mjaMMbKh3m/FM305x9jSePkC8o/q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41F2F"/>
    <a:srgbClr val="F6B7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20" autoAdjust="0"/>
    <p:restoredTop sz="94794" autoAdjust="0"/>
  </p:normalViewPr>
  <p:slideViewPr>
    <p:cSldViewPr snapToGrid="0">
      <p:cViewPr varScale="1">
        <p:scale>
          <a:sx n="154" d="100"/>
          <a:sy n="154" d="100"/>
        </p:scale>
        <p:origin x="872" y="8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2.fntdata"/><Relationship Id="rId68" Type="http://schemas.openxmlformats.org/officeDocument/2006/relationships/font" Target="fonts/font17.fntdata"/><Relationship Id="rId8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87"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10.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5.fntdata"/><Relationship Id="rId64" Type="http://schemas.openxmlformats.org/officeDocument/2006/relationships/font" Target="fonts/font13.fntdata"/><Relationship Id="rId8" Type="http://schemas.openxmlformats.org/officeDocument/2006/relationships/slide" Target="slides/slide3.xml"/><Relationship Id="rId51" Type="http://schemas.openxmlformats.org/officeDocument/2006/relationships/notesMaster" Target="notesMasters/notesMaster1.xml"/><Relationship Id="rId85" Type="http://customschemas.google.com/relationships/presentationmetadata" Target="meta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3.fntdata"/><Relationship Id="rId62" Type="http://schemas.openxmlformats.org/officeDocument/2006/relationships/font" Target="fonts/font11.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6.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font" Target="fonts/font4.fntdata"/><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altLang="de-DE"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74317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619561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2617468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387524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4633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1764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8993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altLang="de-DE"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9069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09117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92931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50466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356537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69371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0215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354621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385602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6745893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5327674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9634894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5771178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810881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3809687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474576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60980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0168707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923548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484220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5279241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321427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28807478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213712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243002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1142175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893257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46590071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651130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7768753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45912522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25954836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52148342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5892843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70356239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79459218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132974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764440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7376055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208760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4033950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8877013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4440814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9491863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33002174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56311831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067966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36088495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42003341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3745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47674676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9705008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9553037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38926864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496217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3512776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774352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63702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4854826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4703781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9742479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0366183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147990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2240254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199493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85892417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401515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696038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83082249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6294611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2773803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46111227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5640041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4042472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8473661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6280488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01854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58776733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1824841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2872150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47678214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6239619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40211756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3534009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6286437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6812588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4083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54191940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75358415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08753393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4330101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3086077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81580131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26219192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1051731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76986347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72434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2742649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68487807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1276424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9193185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6986894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042259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72091110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6245995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2311540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785746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56486312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04307059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4756627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1620339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4559353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85985281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33803127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70006736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31831723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090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09144637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3224565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5674211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6727620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11699933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2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62035747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742029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6075049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0120467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5043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037370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5069065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734236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30279590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4273674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3862780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5537197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89556022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26092468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508413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36871010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69604819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8567131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413605458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6931364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9472875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7459859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3505113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4297976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07881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6265768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47087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77478302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7405018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762083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70933114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8205336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8011357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14995100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3578725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77066023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95108023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1840011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10025679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9643826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62484077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59606776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4339691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9620001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82076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42234768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07284419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86789195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9274756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04077801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18085127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8993161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8294706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151041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4071997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45918473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38783790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57224242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77228946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82482095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2288628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03301558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057512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4E64E-5DB6-483C-991C-FA2CF0BB11A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901D834-68BA-411A-BC55-71DBD5BDE5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AC40F7F-B169-4224-870E-663CED53AD1E}"/>
              </a:ext>
            </a:extLst>
          </p:cNvPr>
          <p:cNvSpPr>
            <a:spLocks noGrp="1"/>
          </p:cNvSpPr>
          <p:nvPr>
            <p:ph type="dt" sz="half" idx="10"/>
          </p:nvPr>
        </p:nvSpPr>
        <p:spPr/>
        <p:txBody>
          <a:bodyPr/>
          <a:lstStyle/>
          <a:p>
            <a:fld id="{DE0B502B-AE68-4557-B37D-C0BDDAADB5C4}" type="datetimeFigureOut">
              <a:rPr lang="de-DE" smtClean="0"/>
              <a:t>14.07.2022</a:t>
            </a:fld>
            <a:endParaRPr lang="de-DE"/>
          </a:p>
        </p:txBody>
      </p:sp>
      <p:sp>
        <p:nvSpPr>
          <p:cNvPr id="5" name="Fußzeilenplatzhalter 4">
            <a:extLst>
              <a:ext uri="{FF2B5EF4-FFF2-40B4-BE49-F238E27FC236}">
                <a16:creationId xmlns:a16="http://schemas.microsoft.com/office/drawing/2014/main" id="{59EE924C-C232-4265-9F2E-59322B6062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425E00D-4842-491C-B2A9-35E11F46D2A6}"/>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30530050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FA718-3905-4745-9952-F7C9B50AE4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9559EBF-F3B0-4DA9-A975-85F8FAF1E0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755A1C-9F4A-4C61-AEB5-B9C860D4BB22}"/>
              </a:ext>
            </a:extLst>
          </p:cNvPr>
          <p:cNvSpPr>
            <a:spLocks noGrp="1"/>
          </p:cNvSpPr>
          <p:nvPr>
            <p:ph type="dt" sz="half" idx="10"/>
          </p:nvPr>
        </p:nvSpPr>
        <p:spPr/>
        <p:txBody>
          <a:bodyPr/>
          <a:lstStyle/>
          <a:p>
            <a:fld id="{DE0B502B-AE68-4557-B37D-C0BDDAADB5C4}" type="datetimeFigureOut">
              <a:rPr lang="de-DE" smtClean="0"/>
              <a:t>14.07.2022</a:t>
            </a:fld>
            <a:endParaRPr lang="de-DE"/>
          </a:p>
        </p:txBody>
      </p:sp>
      <p:sp>
        <p:nvSpPr>
          <p:cNvPr id="5" name="Fußzeilenplatzhalter 4">
            <a:extLst>
              <a:ext uri="{FF2B5EF4-FFF2-40B4-BE49-F238E27FC236}">
                <a16:creationId xmlns:a16="http://schemas.microsoft.com/office/drawing/2014/main" id="{04AA3073-AE44-43CE-8F8A-980D5CF8746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FFAECB-2274-497F-AB90-66575D12C069}"/>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5156410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C7FD1-EB3D-4588-9233-E12D5F76991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BA87C03-8B95-4A47-B4C4-1FCE08748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D17CEAF-D215-423C-AB7F-93CFB9D5F400}"/>
              </a:ext>
            </a:extLst>
          </p:cNvPr>
          <p:cNvSpPr>
            <a:spLocks noGrp="1"/>
          </p:cNvSpPr>
          <p:nvPr>
            <p:ph type="dt" sz="half" idx="10"/>
          </p:nvPr>
        </p:nvSpPr>
        <p:spPr/>
        <p:txBody>
          <a:bodyPr/>
          <a:lstStyle/>
          <a:p>
            <a:fld id="{DE0B502B-AE68-4557-B37D-C0BDDAADB5C4}" type="datetimeFigureOut">
              <a:rPr lang="de-DE" smtClean="0"/>
              <a:t>14.07.2022</a:t>
            </a:fld>
            <a:endParaRPr lang="de-DE"/>
          </a:p>
        </p:txBody>
      </p:sp>
      <p:sp>
        <p:nvSpPr>
          <p:cNvPr id="5" name="Fußzeilenplatzhalter 4">
            <a:extLst>
              <a:ext uri="{FF2B5EF4-FFF2-40B4-BE49-F238E27FC236}">
                <a16:creationId xmlns:a16="http://schemas.microsoft.com/office/drawing/2014/main" id="{C793DCB2-B63F-49B4-B5B0-CBB91AC11BF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76DE40-F13C-4506-91E0-83AAEFFB38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9682465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62BF9-BF4B-49BE-B68E-4EDD31EE4EE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4677CC8-4003-4149-99FD-0BDAD76E555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0B94A21-C8F0-4422-84DE-8E52B4C04D8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4454861-7947-4BC5-A374-68F86896F799}"/>
              </a:ext>
            </a:extLst>
          </p:cNvPr>
          <p:cNvSpPr>
            <a:spLocks noGrp="1"/>
          </p:cNvSpPr>
          <p:nvPr>
            <p:ph type="dt" sz="half" idx="10"/>
          </p:nvPr>
        </p:nvSpPr>
        <p:spPr/>
        <p:txBody>
          <a:bodyPr/>
          <a:lstStyle/>
          <a:p>
            <a:fld id="{DE0B502B-AE68-4557-B37D-C0BDDAADB5C4}" type="datetimeFigureOut">
              <a:rPr lang="de-DE" smtClean="0"/>
              <a:t>14.07.2022</a:t>
            </a:fld>
            <a:endParaRPr lang="de-DE"/>
          </a:p>
        </p:txBody>
      </p:sp>
      <p:sp>
        <p:nvSpPr>
          <p:cNvPr id="6" name="Fußzeilenplatzhalter 5">
            <a:extLst>
              <a:ext uri="{FF2B5EF4-FFF2-40B4-BE49-F238E27FC236}">
                <a16:creationId xmlns:a16="http://schemas.microsoft.com/office/drawing/2014/main" id="{7B6E8749-F8D5-445E-BDAF-80693A11741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DECD68F-271C-468F-9335-48AC6EBEB741}"/>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42460852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DABA6-8340-4546-B404-211E0432A76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5EA3C08-1BAD-4D2B-8708-7DADF2CCE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426F0A8-1231-4DBA-84F1-72AD2CB1CD8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FC81649-43B2-4353-B2B3-A2DB7781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FDF2391-88D4-4B77-BF62-747B2CFABED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71E1B6E-19DE-4154-A36A-7456AC249AF7}"/>
              </a:ext>
            </a:extLst>
          </p:cNvPr>
          <p:cNvSpPr>
            <a:spLocks noGrp="1"/>
          </p:cNvSpPr>
          <p:nvPr>
            <p:ph type="dt" sz="half" idx="10"/>
          </p:nvPr>
        </p:nvSpPr>
        <p:spPr/>
        <p:txBody>
          <a:bodyPr/>
          <a:lstStyle/>
          <a:p>
            <a:fld id="{DE0B502B-AE68-4557-B37D-C0BDDAADB5C4}" type="datetimeFigureOut">
              <a:rPr lang="de-DE" smtClean="0"/>
              <a:t>14.07.2022</a:t>
            </a:fld>
            <a:endParaRPr lang="de-DE"/>
          </a:p>
        </p:txBody>
      </p:sp>
      <p:sp>
        <p:nvSpPr>
          <p:cNvPr id="8" name="Fußzeilenplatzhalter 7">
            <a:extLst>
              <a:ext uri="{FF2B5EF4-FFF2-40B4-BE49-F238E27FC236}">
                <a16:creationId xmlns:a16="http://schemas.microsoft.com/office/drawing/2014/main" id="{1A5734BE-5724-4256-82C5-C996D7F4291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2A0DE0-440C-44BF-A014-3783D0620B58}"/>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0166929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AD10EF-CCFA-4CD2-950F-A803C9DDD40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DA7CB77-8C95-42C3-BD2B-8572BE360390}"/>
              </a:ext>
            </a:extLst>
          </p:cNvPr>
          <p:cNvSpPr>
            <a:spLocks noGrp="1"/>
          </p:cNvSpPr>
          <p:nvPr>
            <p:ph type="dt" sz="half" idx="10"/>
          </p:nvPr>
        </p:nvSpPr>
        <p:spPr/>
        <p:txBody>
          <a:bodyPr/>
          <a:lstStyle/>
          <a:p>
            <a:fld id="{DE0B502B-AE68-4557-B37D-C0BDDAADB5C4}" type="datetimeFigureOut">
              <a:rPr lang="de-DE" smtClean="0"/>
              <a:t>14.07.2022</a:t>
            </a:fld>
            <a:endParaRPr lang="de-DE"/>
          </a:p>
        </p:txBody>
      </p:sp>
      <p:sp>
        <p:nvSpPr>
          <p:cNvPr id="4" name="Fußzeilenplatzhalter 3">
            <a:extLst>
              <a:ext uri="{FF2B5EF4-FFF2-40B4-BE49-F238E27FC236}">
                <a16:creationId xmlns:a16="http://schemas.microsoft.com/office/drawing/2014/main" id="{0485A1BF-CFF3-4E2E-BC13-AD4E5E2F04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8D0CDE4C-3360-4395-A25E-A0705FDC329F}"/>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8251440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628D795-FD4A-4DAA-9786-B83A70B30693}"/>
              </a:ext>
            </a:extLst>
          </p:cNvPr>
          <p:cNvSpPr>
            <a:spLocks noGrp="1"/>
          </p:cNvSpPr>
          <p:nvPr>
            <p:ph type="dt" sz="half" idx="10"/>
          </p:nvPr>
        </p:nvSpPr>
        <p:spPr/>
        <p:txBody>
          <a:bodyPr/>
          <a:lstStyle/>
          <a:p>
            <a:fld id="{DE0B502B-AE68-4557-B37D-C0BDDAADB5C4}" type="datetimeFigureOut">
              <a:rPr lang="de-DE" smtClean="0"/>
              <a:t>14.07.2022</a:t>
            </a:fld>
            <a:endParaRPr lang="de-DE"/>
          </a:p>
        </p:txBody>
      </p:sp>
      <p:sp>
        <p:nvSpPr>
          <p:cNvPr id="3" name="Fußzeilenplatzhalter 2">
            <a:extLst>
              <a:ext uri="{FF2B5EF4-FFF2-40B4-BE49-F238E27FC236}">
                <a16:creationId xmlns:a16="http://schemas.microsoft.com/office/drawing/2014/main" id="{7BA690AC-B71B-4A03-BF5C-329ECCDEBD4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0629DAD-3B41-4B78-A1F6-2CCCB6E11A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354781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87532-453B-4B83-9C2F-14F2AAD35E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084FAE7-7774-4717-81F0-06D76035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CAE164A-DCF1-43AF-94D7-7C3D25AEE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D30133-EF33-4467-88DA-849DDFA8FC27}"/>
              </a:ext>
            </a:extLst>
          </p:cNvPr>
          <p:cNvSpPr>
            <a:spLocks noGrp="1"/>
          </p:cNvSpPr>
          <p:nvPr>
            <p:ph type="dt" sz="half" idx="10"/>
          </p:nvPr>
        </p:nvSpPr>
        <p:spPr/>
        <p:txBody>
          <a:bodyPr/>
          <a:lstStyle/>
          <a:p>
            <a:fld id="{DE0B502B-AE68-4557-B37D-C0BDDAADB5C4}" type="datetimeFigureOut">
              <a:rPr lang="de-DE" smtClean="0"/>
              <a:t>14.07.2022</a:t>
            </a:fld>
            <a:endParaRPr lang="de-DE"/>
          </a:p>
        </p:txBody>
      </p:sp>
      <p:sp>
        <p:nvSpPr>
          <p:cNvPr id="6" name="Fußzeilenplatzhalter 5">
            <a:extLst>
              <a:ext uri="{FF2B5EF4-FFF2-40B4-BE49-F238E27FC236}">
                <a16:creationId xmlns:a16="http://schemas.microsoft.com/office/drawing/2014/main" id="{A54FBAA9-9AD7-425B-9E24-E27B624805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21CF3C2-984B-4E09-AEF9-3D7690E6F6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129096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F63240-B9E5-4F57-8303-97337448984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44FDF10-6FAF-4F0B-9E18-0102F91AC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6E872B9-C233-46AB-824E-89D477FEA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14DB48-105D-4C51-AEB1-A753D9345FFA}"/>
              </a:ext>
            </a:extLst>
          </p:cNvPr>
          <p:cNvSpPr>
            <a:spLocks noGrp="1"/>
          </p:cNvSpPr>
          <p:nvPr>
            <p:ph type="dt" sz="half" idx="10"/>
          </p:nvPr>
        </p:nvSpPr>
        <p:spPr/>
        <p:txBody>
          <a:bodyPr/>
          <a:lstStyle/>
          <a:p>
            <a:fld id="{DE0B502B-AE68-4557-B37D-C0BDDAADB5C4}" type="datetimeFigureOut">
              <a:rPr lang="de-DE" smtClean="0"/>
              <a:t>14.07.2022</a:t>
            </a:fld>
            <a:endParaRPr lang="de-DE"/>
          </a:p>
        </p:txBody>
      </p:sp>
      <p:sp>
        <p:nvSpPr>
          <p:cNvPr id="6" name="Fußzeilenplatzhalter 5">
            <a:extLst>
              <a:ext uri="{FF2B5EF4-FFF2-40B4-BE49-F238E27FC236}">
                <a16:creationId xmlns:a16="http://schemas.microsoft.com/office/drawing/2014/main" id="{C1A6F48C-1319-49D8-A7F7-681B3BC785D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CAC0634-1267-488E-802A-6043B0C2F6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828061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D9AB-F975-4A7D-A5CE-1D0AFB4A869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AD4A707-2EE6-4992-80A6-150184E8577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BE3D50-CCD1-404B-BB73-0FF3E30E37AE}"/>
              </a:ext>
            </a:extLst>
          </p:cNvPr>
          <p:cNvSpPr>
            <a:spLocks noGrp="1"/>
          </p:cNvSpPr>
          <p:nvPr>
            <p:ph type="dt" sz="half" idx="10"/>
          </p:nvPr>
        </p:nvSpPr>
        <p:spPr/>
        <p:txBody>
          <a:bodyPr/>
          <a:lstStyle/>
          <a:p>
            <a:fld id="{DE0B502B-AE68-4557-B37D-C0BDDAADB5C4}" type="datetimeFigureOut">
              <a:rPr lang="de-DE" smtClean="0"/>
              <a:t>14.07.2022</a:t>
            </a:fld>
            <a:endParaRPr lang="de-DE"/>
          </a:p>
        </p:txBody>
      </p:sp>
      <p:sp>
        <p:nvSpPr>
          <p:cNvPr id="5" name="Fußzeilenplatzhalter 4">
            <a:extLst>
              <a:ext uri="{FF2B5EF4-FFF2-40B4-BE49-F238E27FC236}">
                <a16:creationId xmlns:a16="http://schemas.microsoft.com/office/drawing/2014/main" id="{08E3595E-6094-4392-A592-5FFEF5027FC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C99152-00BF-4158-ADEA-372D5F340777}"/>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0784063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F7D5480-5BC2-4601-ABDB-C1AFFB287C8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B3FE3D1-A0DB-4892-AED3-A1D7B2BBDF4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D5D202-B51C-4F6D-8F3C-5EC0BDC3AA75}"/>
              </a:ext>
            </a:extLst>
          </p:cNvPr>
          <p:cNvSpPr>
            <a:spLocks noGrp="1"/>
          </p:cNvSpPr>
          <p:nvPr>
            <p:ph type="dt" sz="half" idx="10"/>
          </p:nvPr>
        </p:nvSpPr>
        <p:spPr/>
        <p:txBody>
          <a:bodyPr/>
          <a:lstStyle/>
          <a:p>
            <a:fld id="{DE0B502B-AE68-4557-B37D-C0BDDAADB5C4}" type="datetimeFigureOut">
              <a:rPr lang="de-DE" smtClean="0"/>
              <a:t>14.07.2022</a:t>
            </a:fld>
            <a:endParaRPr lang="de-DE"/>
          </a:p>
        </p:txBody>
      </p:sp>
      <p:sp>
        <p:nvSpPr>
          <p:cNvPr id="5" name="Fußzeilenplatzhalter 4">
            <a:extLst>
              <a:ext uri="{FF2B5EF4-FFF2-40B4-BE49-F238E27FC236}">
                <a16:creationId xmlns:a16="http://schemas.microsoft.com/office/drawing/2014/main" id="{BBA0BD47-7819-4D85-9438-AC3765542C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13DD57-2B69-498A-B1CE-CAA53ACB76FA}"/>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3181111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0933233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6726961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688787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723412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318349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670902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0406311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856427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080657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421712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819898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8808712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41485711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1197496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237280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1247822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384792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7972318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2.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47" Type="http://schemas.openxmlformats.org/officeDocument/2006/relationships/slideLayout" Target="../slideLayouts/slideLayout129.xml"/><Relationship Id="rId50" Type="http://schemas.openxmlformats.org/officeDocument/2006/relationships/slideLayout" Target="../slideLayouts/slideLayout132.xml"/><Relationship Id="rId55" Type="http://schemas.openxmlformats.org/officeDocument/2006/relationships/slideLayout" Target="../slideLayouts/slideLayout137.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slideLayout" Target="../slideLayouts/slideLayout127.xml"/><Relationship Id="rId53" Type="http://schemas.openxmlformats.org/officeDocument/2006/relationships/slideLayout" Target="../slideLayouts/slideLayout135.xml"/><Relationship Id="rId58" Type="http://schemas.openxmlformats.org/officeDocument/2006/relationships/slideLayout" Target="../slideLayouts/slideLayout140.xml"/><Relationship Id="rId5" Type="http://schemas.openxmlformats.org/officeDocument/2006/relationships/slideLayout" Target="../slideLayouts/slideLayout87.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48" Type="http://schemas.openxmlformats.org/officeDocument/2006/relationships/slideLayout" Target="../slideLayouts/slideLayout130.xml"/><Relationship Id="rId56" Type="http://schemas.openxmlformats.org/officeDocument/2006/relationships/slideLayout" Target="../slideLayouts/slideLayout138.xml"/><Relationship Id="rId8" Type="http://schemas.openxmlformats.org/officeDocument/2006/relationships/slideLayout" Target="../slideLayouts/slideLayout90.xml"/><Relationship Id="rId51" Type="http://schemas.openxmlformats.org/officeDocument/2006/relationships/slideLayout" Target="../slideLayouts/slideLayout133.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46" Type="http://schemas.openxmlformats.org/officeDocument/2006/relationships/slideLayout" Target="../slideLayouts/slideLayout128.xml"/><Relationship Id="rId59" Type="http://schemas.openxmlformats.org/officeDocument/2006/relationships/slideLayout" Target="../slideLayouts/slideLayout141.xml"/><Relationship Id="rId20" Type="http://schemas.openxmlformats.org/officeDocument/2006/relationships/slideLayout" Target="../slideLayouts/slideLayout102.xml"/><Relationship Id="rId41" Type="http://schemas.openxmlformats.org/officeDocument/2006/relationships/slideLayout" Target="../slideLayouts/slideLayout123.xml"/><Relationship Id="rId54" Type="http://schemas.openxmlformats.org/officeDocument/2006/relationships/slideLayout" Target="../slideLayouts/slideLayout13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49" Type="http://schemas.openxmlformats.org/officeDocument/2006/relationships/slideLayout" Target="../slideLayouts/slideLayout131.xml"/><Relationship Id="rId57" Type="http://schemas.openxmlformats.org/officeDocument/2006/relationships/slideLayout" Target="../slideLayouts/slideLayout139.xml"/><Relationship Id="rId10" Type="http://schemas.openxmlformats.org/officeDocument/2006/relationships/slideLayout" Target="../slideLayouts/slideLayout92.xml"/><Relationship Id="rId31" Type="http://schemas.openxmlformats.org/officeDocument/2006/relationships/slideLayout" Target="../slideLayouts/slideLayout113.xml"/><Relationship Id="rId44" Type="http://schemas.openxmlformats.org/officeDocument/2006/relationships/slideLayout" Target="../slideLayouts/slideLayout126.xml"/><Relationship Id="rId52" Type="http://schemas.openxmlformats.org/officeDocument/2006/relationships/slideLayout" Target="../slideLayouts/slideLayout134.xml"/><Relationship Id="rId6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67.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42" Type="http://schemas.openxmlformats.org/officeDocument/2006/relationships/slideLayout" Target="../slideLayouts/slideLayout183.xml"/><Relationship Id="rId47" Type="http://schemas.openxmlformats.org/officeDocument/2006/relationships/slideLayout" Target="../slideLayouts/slideLayout188.xml"/><Relationship Id="rId50" Type="http://schemas.openxmlformats.org/officeDocument/2006/relationships/slideLayout" Target="../slideLayouts/slideLayout191.xml"/><Relationship Id="rId55" Type="http://schemas.openxmlformats.org/officeDocument/2006/relationships/slideLayout" Target="../slideLayouts/slideLayout196.xml"/><Relationship Id="rId63" Type="http://schemas.openxmlformats.org/officeDocument/2006/relationships/slideLayout" Target="../slideLayouts/slideLayout204.xml"/><Relationship Id="rId68" Type="http://schemas.openxmlformats.org/officeDocument/2006/relationships/theme" Target="../theme/theme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9" Type="http://schemas.openxmlformats.org/officeDocument/2006/relationships/slideLayout" Target="../slideLayouts/slideLayout170.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45" Type="http://schemas.openxmlformats.org/officeDocument/2006/relationships/slideLayout" Target="../slideLayouts/slideLayout186.xml"/><Relationship Id="rId53" Type="http://schemas.openxmlformats.org/officeDocument/2006/relationships/slideLayout" Target="../slideLayouts/slideLayout194.xml"/><Relationship Id="rId58" Type="http://schemas.openxmlformats.org/officeDocument/2006/relationships/slideLayout" Target="../slideLayouts/slideLayout199.xml"/><Relationship Id="rId66" Type="http://schemas.openxmlformats.org/officeDocument/2006/relationships/slideLayout" Target="../slideLayouts/slideLayout207.xml"/><Relationship Id="rId5" Type="http://schemas.openxmlformats.org/officeDocument/2006/relationships/slideLayout" Target="../slideLayouts/slideLayout146.xml"/><Relationship Id="rId61" Type="http://schemas.openxmlformats.org/officeDocument/2006/relationships/slideLayout" Target="../slideLayouts/slideLayout202.xml"/><Relationship Id="rId19" Type="http://schemas.openxmlformats.org/officeDocument/2006/relationships/slideLayout" Target="../slideLayouts/slideLayout16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slideLayout" Target="../slideLayouts/slideLayout184.xml"/><Relationship Id="rId48" Type="http://schemas.openxmlformats.org/officeDocument/2006/relationships/slideLayout" Target="../slideLayouts/slideLayout189.xml"/><Relationship Id="rId56" Type="http://schemas.openxmlformats.org/officeDocument/2006/relationships/slideLayout" Target="../slideLayouts/slideLayout197.xml"/><Relationship Id="rId64" Type="http://schemas.openxmlformats.org/officeDocument/2006/relationships/slideLayout" Target="../slideLayouts/slideLayout205.xml"/><Relationship Id="rId8" Type="http://schemas.openxmlformats.org/officeDocument/2006/relationships/slideLayout" Target="../slideLayouts/slideLayout149.xml"/><Relationship Id="rId51" Type="http://schemas.openxmlformats.org/officeDocument/2006/relationships/slideLayout" Target="../slideLayouts/slideLayout192.xml"/><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46" Type="http://schemas.openxmlformats.org/officeDocument/2006/relationships/slideLayout" Target="../slideLayouts/slideLayout187.xml"/><Relationship Id="rId59" Type="http://schemas.openxmlformats.org/officeDocument/2006/relationships/slideLayout" Target="../slideLayouts/slideLayout200.xml"/><Relationship Id="rId67" Type="http://schemas.openxmlformats.org/officeDocument/2006/relationships/slideLayout" Target="../slideLayouts/slideLayout208.xml"/><Relationship Id="rId20" Type="http://schemas.openxmlformats.org/officeDocument/2006/relationships/slideLayout" Target="../slideLayouts/slideLayout161.xml"/><Relationship Id="rId41" Type="http://schemas.openxmlformats.org/officeDocument/2006/relationships/slideLayout" Target="../slideLayouts/slideLayout182.xml"/><Relationship Id="rId54" Type="http://schemas.openxmlformats.org/officeDocument/2006/relationships/slideLayout" Target="../slideLayouts/slideLayout195.xml"/><Relationship Id="rId62" Type="http://schemas.openxmlformats.org/officeDocument/2006/relationships/slideLayout" Target="../slideLayouts/slideLayout20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49" Type="http://schemas.openxmlformats.org/officeDocument/2006/relationships/slideLayout" Target="../slideLayouts/slideLayout190.xml"/><Relationship Id="rId57" Type="http://schemas.openxmlformats.org/officeDocument/2006/relationships/slideLayout" Target="../slideLayouts/slideLayout198.xml"/><Relationship Id="rId10" Type="http://schemas.openxmlformats.org/officeDocument/2006/relationships/slideLayout" Target="../slideLayouts/slideLayout151.xml"/><Relationship Id="rId31" Type="http://schemas.openxmlformats.org/officeDocument/2006/relationships/slideLayout" Target="../slideLayouts/slideLayout172.xml"/><Relationship Id="rId44" Type="http://schemas.openxmlformats.org/officeDocument/2006/relationships/slideLayout" Target="../slideLayouts/slideLayout185.xml"/><Relationship Id="rId52" Type="http://schemas.openxmlformats.org/officeDocument/2006/relationships/slideLayout" Target="../slideLayouts/slideLayout193.xml"/><Relationship Id="rId60" Type="http://schemas.openxmlformats.org/officeDocument/2006/relationships/slideLayout" Target="../slideLayouts/slideLayout201.xml"/><Relationship Id="rId65" Type="http://schemas.openxmlformats.org/officeDocument/2006/relationships/slideLayout" Target="../slideLayouts/slideLayout206.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9" Type="http://schemas.openxmlformats.org/officeDocument/2006/relationships/slideLayout" Target="../slideLayouts/slideLayout18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34.xml"/><Relationship Id="rId21" Type="http://schemas.openxmlformats.org/officeDocument/2006/relationships/slideLayout" Target="../slideLayouts/slideLayout229.xml"/><Relationship Id="rId42" Type="http://schemas.openxmlformats.org/officeDocument/2006/relationships/slideLayout" Target="../slideLayouts/slideLayout250.xml"/><Relationship Id="rId47" Type="http://schemas.openxmlformats.org/officeDocument/2006/relationships/slideLayout" Target="../slideLayouts/slideLayout255.xml"/><Relationship Id="rId63" Type="http://schemas.openxmlformats.org/officeDocument/2006/relationships/slideLayout" Target="../slideLayouts/slideLayout271.xml"/><Relationship Id="rId68" Type="http://schemas.openxmlformats.org/officeDocument/2006/relationships/slideLayout" Target="../slideLayouts/slideLayout276.xml"/><Relationship Id="rId7" Type="http://schemas.openxmlformats.org/officeDocument/2006/relationships/slideLayout" Target="../slideLayouts/slideLayout21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9" Type="http://schemas.openxmlformats.org/officeDocument/2006/relationships/slideLayout" Target="../slideLayouts/slideLayout237.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37" Type="http://schemas.openxmlformats.org/officeDocument/2006/relationships/slideLayout" Target="../slideLayouts/slideLayout245.xml"/><Relationship Id="rId40" Type="http://schemas.openxmlformats.org/officeDocument/2006/relationships/slideLayout" Target="../slideLayouts/slideLayout248.xml"/><Relationship Id="rId45" Type="http://schemas.openxmlformats.org/officeDocument/2006/relationships/slideLayout" Target="../slideLayouts/slideLayout253.xml"/><Relationship Id="rId53" Type="http://schemas.openxmlformats.org/officeDocument/2006/relationships/slideLayout" Target="../slideLayouts/slideLayout261.xml"/><Relationship Id="rId58" Type="http://schemas.openxmlformats.org/officeDocument/2006/relationships/slideLayout" Target="../slideLayouts/slideLayout266.xml"/><Relationship Id="rId66" Type="http://schemas.openxmlformats.org/officeDocument/2006/relationships/slideLayout" Target="../slideLayouts/slideLayout274.xml"/><Relationship Id="rId5" Type="http://schemas.openxmlformats.org/officeDocument/2006/relationships/slideLayout" Target="../slideLayouts/slideLayout213.xml"/><Relationship Id="rId61" Type="http://schemas.openxmlformats.org/officeDocument/2006/relationships/slideLayout" Target="../slideLayouts/slideLayout269.xml"/><Relationship Id="rId19" Type="http://schemas.openxmlformats.org/officeDocument/2006/relationships/slideLayout" Target="../slideLayouts/slideLayout22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35" Type="http://schemas.openxmlformats.org/officeDocument/2006/relationships/slideLayout" Target="../slideLayouts/slideLayout243.xml"/><Relationship Id="rId43" Type="http://schemas.openxmlformats.org/officeDocument/2006/relationships/slideLayout" Target="../slideLayouts/slideLayout251.xml"/><Relationship Id="rId48" Type="http://schemas.openxmlformats.org/officeDocument/2006/relationships/slideLayout" Target="../slideLayouts/slideLayout256.xml"/><Relationship Id="rId56" Type="http://schemas.openxmlformats.org/officeDocument/2006/relationships/slideLayout" Target="../slideLayouts/slideLayout264.xml"/><Relationship Id="rId64" Type="http://schemas.openxmlformats.org/officeDocument/2006/relationships/slideLayout" Target="../slideLayouts/slideLayout272.xml"/><Relationship Id="rId69" Type="http://schemas.openxmlformats.org/officeDocument/2006/relationships/slideLayout" Target="../slideLayouts/slideLayout277.xml"/><Relationship Id="rId8" Type="http://schemas.openxmlformats.org/officeDocument/2006/relationships/slideLayout" Target="../slideLayouts/slideLayout216.xml"/><Relationship Id="rId51" Type="http://schemas.openxmlformats.org/officeDocument/2006/relationships/slideLayout" Target="../slideLayouts/slideLayout259.xml"/><Relationship Id="rId3" Type="http://schemas.openxmlformats.org/officeDocument/2006/relationships/slideLayout" Target="../slideLayouts/slideLayout211.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38" Type="http://schemas.openxmlformats.org/officeDocument/2006/relationships/slideLayout" Target="../slideLayouts/slideLayout246.xml"/><Relationship Id="rId46" Type="http://schemas.openxmlformats.org/officeDocument/2006/relationships/slideLayout" Target="../slideLayouts/slideLayout254.xml"/><Relationship Id="rId59" Type="http://schemas.openxmlformats.org/officeDocument/2006/relationships/slideLayout" Target="../slideLayouts/slideLayout267.xml"/><Relationship Id="rId67" Type="http://schemas.openxmlformats.org/officeDocument/2006/relationships/slideLayout" Target="../slideLayouts/slideLayout275.xml"/><Relationship Id="rId20" Type="http://schemas.openxmlformats.org/officeDocument/2006/relationships/slideLayout" Target="../slideLayouts/slideLayout228.xml"/><Relationship Id="rId41" Type="http://schemas.openxmlformats.org/officeDocument/2006/relationships/slideLayout" Target="../slideLayouts/slideLayout249.xml"/><Relationship Id="rId54" Type="http://schemas.openxmlformats.org/officeDocument/2006/relationships/slideLayout" Target="../slideLayouts/slideLayout262.xml"/><Relationship Id="rId62" Type="http://schemas.openxmlformats.org/officeDocument/2006/relationships/slideLayout" Target="../slideLayouts/slideLayout270.xml"/><Relationship Id="rId70" Type="http://schemas.openxmlformats.org/officeDocument/2006/relationships/theme" Target="../theme/theme5.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36" Type="http://schemas.openxmlformats.org/officeDocument/2006/relationships/slideLayout" Target="../slideLayouts/slideLayout244.xml"/><Relationship Id="rId49" Type="http://schemas.openxmlformats.org/officeDocument/2006/relationships/slideLayout" Target="../slideLayouts/slideLayout257.xml"/><Relationship Id="rId57" Type="http://schemas.openxmlformats.org/officeDocument/2006/relationships/slideLayout" Target="../slideLayouts/slideLayout265.xml"/><Relationship Id="rId10" Type="http://schemas.openxmlformats.org/officeDocument/2006/relationships/slideLayout" Target="../slideLayouts/slideLayout218.xml"/><Relationship Id="rId31" Type="http://schemas.openxmlformats.org/officeDocument/2006/relationships/slideLayout" Target="../slideLayouts/slideLayout239.xml"/><Relationship Id="rId44" Type="http://schemas.openxmlformats.org/officeDocument/2006/relationships/slideLayout" Target="../slideLayouts/slideLayout252.xml"/><Relationship Id="rId52" Type="http://schemas.openxmlformats.org/officeDocument/2006/relationships/slideLayout" Target="../slideLayouts/slideLayout260.xml"/><Relationship Id="rId60" Type="http://schemas.openxmlformats.org/officeDocument/2006/relationships/slideLayout" Target="../slideLayouts/slideLayout268.xml"/><Relationship Id="rId65" Type="http://schemas.openxmlformats.org/officeDocument/2006/relationships/slideLayout" Target="../slideLayouts/slideLayout273.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9" Type="http://schemas.openxmlformats.org/officeDocument/2006/relationships/slideLayout" Target="../slideLayouts/slideLayout247.xml"/><Relationship Id="rId34" Type="http://schemas.openxmlformats.org/officeDocument/2006/relationships/slideLayout" Target="../slideLayouts/slideLayout242.xml"/><Relationship Id="rId50" Type="http://schemas.openxmlformats.org/officeDocument/2006/relationships/slideLayout" Target="../slideLayouts/slideLayout258.xml"/><Relationship Id="rId55" Type="http://schemas.openxmlformats.org/officeDocument/2006/relationships/slideLayout" Target="../slideLayouts/slideLayout2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 id="2147483700" r:id="rId46"/>
    <p:sldLayoutId id="2147483701" r:id="rId47"/>
    <p:sldLayoutId id="2147483702" r:id="rId48"/>
    <p:sldLayoutId id="2147483703" r:id="rId49"/>
    <p:sldLayoutId id="2147483704" r:id="rId50"/>
    <p:sldLayoutId id="2147483705" r:id="rId51"/>
    <p:sldLayoutId id="2147483706" r:id="rId52"/>
    <p:sldLayoutId id="2147483707" r:id="rId53"/>
    <p:sldLayoutId id="2147483708" r:id="rId54"/>
    <p:sldLayoutId id="2147483709" r:id="rId55"/>
    <p:sldLayoutId id="2147483710" r:id="rId56"/>
    <p:sldLayoutId id="2147483711" r:id="rId57"/>
    <p:sldLayoutId id="2147483712" r:id="rId58"/>
    <p:sldLayoutId id="2147483713" r:id="rId59"/>
    <p:sldLayoutId id="2147483714" r:id="rId60"/>
    <p:sldLayoutId id="2147483715" r:id="rId61"/>
    <p:sldLayoutId id="2147483716" r:id="rId62"/>
    <p:sldLayoutId id="2147483717" r:id="rId63"/>
    <p:sldLayoutId id="2147483718" r:id="rId64"/>
    <p:sldLayoutId id="2147483719" r:id="rId65"/>
    <p:sldLayoutId id="2147483720" r:id="rId66"/>
    <p:sldLayoutId id="2147483721" r:id="rId67"/>
    <p:sldLayoutId id="2147483722" r:id="rId68"/>
    <p:sldLayoutId id="2147483723" r:id="rId69"/>
    <p:sldLayoutId id="2147483724" r:id="rId7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ED6B15E-E004-432E-B802-B0603540B5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13CFDF6-D067-4E1A-B260-4071A448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857A86-62CB-4304-9AEB-7A4BB7BF6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B502B-AE68-4557-B37D-C0BDDAADB5C4}" type="datetimeFigureOut">
              <a:rPr lang="de-DE" smtClean="0"/>
              <a:t>14.07.2022</a:t>
            </a:fld>
            <a:endParaRPr lang="de-DE"/>
          </a:p>
        </p:txBody>
      </p:sp>
      <p:sp>
        <p:nvSpPr>
          <p:cNvPr id="5" name="Fußzeilenplatzhalter 4">
            <a:extLst>
              <a:ext uri="{FF2B5EF4-FFF2-40B4-BE49-F238E27FC236}">
                <a16:creationId xmlns:a16="http://schemas.microsoft.com/office/drawing/2014/main" id="{FDC48AFF-87CA-4C69-87A0-53A74DB6B3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4941FE1-56FB-4E0A-A045-ECC1DA36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90C1B-7457-4F56-B44D-58B763411F0E}" type="slidenum">
              <a:rPr lang="de-DE" smtClean="0"/>
              <a:t>‹Nr.›</a:t>
            </a:fld>
            <a:endParaRPr lang="de-DE"/>
          </a:p>
        </p:txBody>
      </p:sp>
    </p:spTree>
    <p:extLst>
      <p:ext uri="{BB962C8B-B14F-4D97-AF65-F5344CB8AC3E}">
        <p14:creationId xmlns:p14="http://schemas.microsoft.com/office/powerpoint/2010/main" val="21231691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61639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40286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 id="2147483850" r:id="rId51"/>
    <p:sldLayoutId id="2147483851" r:id="rId52"/>
    <p:sldLayoutId id="2147483852" r:id="rId53"/>
    <p:sldLayoutId id="2147483853" r:id="rId54"/>
    <p:sldLayoutId id="2147483854" r:id="rId55"/>
    <p:sldLayoutId id="2147483855" r:id="rId56"/>
    <p:sldLayoutId id="2147483856" r:id="rId57"/>
    <p:sldLayoutId id="2147483857" r:id="rId58"/>
    <p:sldLayoutId id="2147483858" r:id="rId59"/>
    <p:sldLayoutId id="2147483859" r:id="rId60"/>
    <p:sldLayoutId id="2147483860" r:id="rId61"/>
    <p:sldLayoutId id="2147483861" r:id="rId62"/>
    <p:sldLayoutId id="2147483862" r:id="rId63"/>
    <p:sldLayoutId id="2147483863" r:id="rId64"/>
    <p:sldLayoutId id="2147483864" r:id="rId65"/>
    <p:sldLayoutId id="2147483865" r:id="rId66"/>
    <p:sldLayoutId id="2147483866" r:id="rId6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47027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5" r:id="rId17"/>
    <p:sldLayoutId id="2147483886" r:id="rId18"/>
    <p:sldLayoutId id="2147483887" r:id="rId19"/>
    <p:sldLayoutId id="2147483888" r:id="rId20"/>
    <p:sldLayoutId id="2147483889" r:id="rId21"/>
    <p:sldLayoutId id="2147483891" r:id="rId22"/>
    <p:sldLayoutId id="2147483892" r:id="rId23"/>
    <p:sldLayoutId id="2147483895" r:id="rId24"/>
    <p:sldLayoutId id="2147483896"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 id="2147483909" r:id="rId37"/>
    <p:sldLayoutId id="2147483910" r:id="rId38"/>
    <p:sldLayoutId id="2147483911" r:id="rId39"/>
    <p:sldLayoutId id="2147483912" r:id="rId40"/>
    <p:sldLayoutId id="2147483914" r:id="rId41"/>
    <p:sldLayoutId id="2147483916" r:id="rId42"/>
    <p:sldLayoutId id="2147483917" r:id="rId43"/>
    <p:sldLayoutId id="2147483918" r:id="rId44"/>
    <p:sldLayoutId id="2147483919" r:id="rId45"/>
    <p:sldLayoutId id="2147483920" r:id="rId46"/>
    <p:sldLayoutId id="2147483921" r:id="rId47"/>
    <p:sldLayoutId id="2147483922" r:id="rId48"/>
    <p:sldLayoutId id="2147483923" r:id="rId49"/>
    <p:sldLayoutId id="2147483924" r:id="rId50"/>
    <p:sldLayoutId id="2147483925" r:id="rId51"/>
    <p:sldLayoutId id="2147483926" r:id="rId52"/>
    <p:sldLayoutId id="2147483927" r:id="rId53"/>
    <p:sldLayoutId id="2147483928" r:id="rId54"/>
    <p:sldLayoutId id="2147483929" r:id="rId55"/>
    <p:sldLayoutId id="2147483930" r:id="rId56"/>
    <p:sldLayoutId id="2147483931" r:id="rId57"/>
    <p:sldLayoutId id="2147483932" r:id="rId58"/>
    <p:sldLayoutId id="2147483933" r:id="rId59"/>
    <p:sldLayoutId id="2147483934" r:id="rId60"/>
    <p:sldLayoutId id="2147483935" r:id="rId61"/>
    <p:sldLayoutId id="2147483936" r:id="rId62"/>
    <p:sldLayoutId id="2147483937" r:id="rId63"/>
    <p:sldLayoutId id="2147483938" r:id="rId64"/>
    <p:sldLayoutId id="2147483939" r:id="rId65"/>
    <p:sldLayoutId id="2147483940" r:id="rId66"/>
    <p:sldLayoutId id="2147483941" r:id="rId67"/>
    <p:sldLayoutId id="2147483942" r:id="rId68"/>
    <p:sldLayoutId id="2147483943" r:id="rId6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0.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6.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0.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88.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0.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44.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15.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9.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9.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4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6.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144.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8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82.xml"/><Relationship Id="rId5" Type="http://schemas.openxmlformats.org/officeDocument/2006/relationships/image" Target="../media/image20.jp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8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4"/>
            <a:ext cx="12192000" cy="6882384"/>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4" y="3911988"/>
            <a:ext cx="7297658" cy="1512862"/>
            <a:chOff x="544512" y="2155655"/>
            <a:chExt cx="7297658" cy="1512862"/>
          </a:xfrm>
        </p:grpSpPr>
        <p:sp>
          <p:nvSpPr>
            <p:cNvPr id="9" name="Rechteck 8">
              <a:extLst>
                <a:ext uri="{FF2B5EF4-FFF2-40B4-BE49-F238E27FC236}">
                  <a16:creationId xmlns:a16="http://schemas.microsoft.com/office/drawing/2014/main" id="{151C7BAD-C866-45EE-A5A5-4445B8333253}"/>
                </a:ext>
              </a:extLst>
            </p:cNvPr>
            <p:cNvSpPr/>
            <p:nvPr/>
          </p:nvSpPr>
          <p:spPr>
            <a:xfrm>
              <a:off x="544512" y="2155655"/>
              <a:ext cx="7297658"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Docker - Der komplette Einstieg</a:t>
              </a:r>
            </a:p>
          </p:txBody>
        </p:sp>
        <p:sp>
          <p:nvSpPr>
            <p:cNvPr id="11" name="Rechteck 10">
              <a:extLst>
                <a:ext uri="{FF2B5EF4-FFF2-40B4-BE49-F238E27FC236}">
                  <a16:creationId xmlns:a16="http://schemas.microsoft.com/office/drawing/2014/main" id="{EAD39B0F-0C26-475E-A9CF-93866908AA29}"/>
                </a:ext>
              </a:extLst>
            </p:cNvPr>
            <p:cNvSpPr/>
            <p:nvPr/>
          </p:nvSpPr>
          <p:spPr>
            <a:xfrm>
              <a:off x="544513" y="2896410"/>
              <a:ext cx="1367197"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08000" rIns="108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lang="de-DE" sz="3600" kern="1200" dirty="0">
                  <a:solidFill>
                    <a:prstClr val="white"/>
                  </a:solidFill>
                  <a:latin typeface="Segoe UI" panose="020B0502040204020203" pitchFamily="34" charset="0"/>
                  <a:cs typeface="Segoe UI" panose="020B0502040204020203" pitchFamily="34" charset="0"/>
                </a:rPr>
                <a:t>Tag 3</a:t>
              </a:r>
              <a:endParaRPr kumimoji="0" lang="de-DE"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163067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503003"/>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10</a:t>
              </a:r>
            </a:p>
          </p:txBody>
        </p:sp>
      </p:grpSp>
      <p:graphicFrame>
        <p:nvGraphicFramePr>
          <p:cNvPr id="5" name="Tabelle 4">
            <a:extLst>
              <a:ext uri="{FF2B5EF4-FFF2-40B4-BE49-F238E27FC236}">
                <a16:creationId xmlns:a16="http://schemas.microsoft.com/office/drawing/2014/main" id="{A9D25FF6-0A2F-87B3-0B7B-35FE6BFD9E2C}"/>
              </a:ext>
            </a:extLst>
          </p:cNvPr>
          <p:cNvGraphicFramePr>
            <a:graphicFrameLocks noGrp="1"/>
          </p:cNvGraphicFramePr>
          <p:nvPr>
            <p:extLst>
              <p:ext uri="{D42A27DB-BD31-4B8C-83A1-F6EECF244321}">
                <p14:modId xmlns:p14="http://schemas.microsoft.com/office/powerpoint/2010/main" val="1687112675"/>
              </p:ext>
            </p:extLst>
          </p:nvPr>
        </p:nvGraphicFramePr>
        <p:xfrm>
          <a:off x="2463801" y="887307"/>
          <a:ext cx="7316892" cy="4558453"/>
        </p:xfrm>
        <a:graphic>
          <a:graphicData uri="http://schemas.openxmlformats.org/drawingml/2006/table">
            <a:tbl>
              <a:tblPr/>
              <a:tblGrid>
                <a:gridCol w="7316892">
                  <a:extLst>
                    <a:ext uri="{9D8B030D-6E8A-4147-A177-3AD203B41FA5}">
                      <a16:colId xmlns:a16="http://schemas.microsoft.com/office/drawing/2014/main" val="750264296"/>
                    </a:ext>
                  </a:extLst>
                </a:gridCol>
              </a:tblGrid>
              <a:tr h="4558453">
                <a:tc>
                  <a:txBody>
                    <a:bodyPr/>
                    <a:lstStyle/>
                    <a:p>
                      <a:pPr fontAlgn="t"/>
                      <a:r>
                        <a:rPr lang="en-GB" sz="1000" dirty="0">
                          <a:solidFill>
                            <a:schemeClr val="bg1"/>
                          </a:solidFill>
                          <a:effectLst/>
                          <a:latin typeface="Arial" panose="020B0604020202020204" pitchFamily="34" charset="0"/>
                          <a:cs typeface="Arial" panose="020B0604020202020204" pitchFamily="34" charset="0"/>
                        </a:rPr>
                        <a:t>version: "3.9"</a:t>
                      </a:r>
                    </a:p>
                    <a:p>
                      <a:pPr fontAlgn="t"/>
                      <a:r>
                        <a:rPr lang="en-GB" sz="1000" dirty="0">
                          <a:solidFill>
                            <a:schemeClr val="bg1"/>
                          </a:solidFill>
                          <a:effectLst/>
                          <a:latin typeface="Arial" panose="020B0604020202020204" pitchFamily="34" charset="0"/>
                          <a:cs typeface="Arial" panose="020B0604020202020204" pitchFamily="34" charset="0"/>
                        </a:rPr>
                        <a:t>services:</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db</a:t>
                      </a:r>
                      <a:r>
                        <a:rPr lang="en-GB" sz="1000" dirty="0">
                          <a:solidFill>
                            <a:schemeClr val="bg1"/>
                          </a:solidFill>
                          <a:effectLst/>
                          <a:latin typeface="Arial" panose="020B0604020202020204" pitchFamily="34" charset="0"/>
                          <a:cs typeface="Arial" panose="020B0604020202020204" pitchFamily="34" charset="0"/>
                        </a:rPr>
                        <a:t>:</a:t>
                      </a:r>
                    </a:p>
                    <a:p>
                      <a:pPr fontAlgn="t"/>
                      <a:r>
                        <a:rPr lang="en-GB" sz="1000" dirty="0">
                          <a:solidFill>
                            <a:schemeClr val="bg1"/>
                          </a:solidFill>
                          <a:effectLst/>
                          <a:latin typeface="Arial" panose="020B0604020202020204" pitchFamily="34" charset="0"/>
                          <a:cs typeface="Arial" panose="020B0604020202020204" pitchFamily="34" charset="0"/>
                        </a:rPr>
                        <a:t>    image: mysql:5.7</a:t>
                      </a:r>
                    </a:p>
                    <a:p>
                      <a:pPr fontAlgn="t"/>
                      <a:r>
                        <a:rPr lang="en-GB" sz="1000" dirty="0">
                          <a:solidFill>
                            <a:schemeClr val="bg1"/>
                          </a:solidFill>
                          <a:effectLst/>
                          <a:latin typeface="Arial" panose="020B0604020202020204" pitchFamily="34" charset="0"/>
                          <a:cs typeface="Arial" panose="020B0604020202020204" pitchFamily="34" charset="0"/>
                        </a:rPr>
                        <a:t>    volumes:</a:t>
                      </a:r>
                    </a:p>
                    <a:p>
                      <a:pPr fontAlgn="t"/>
                      <a:r>
                        <a:rPr lang="en-GB" sz="1000" dirty="0">
                          <a:solidFill>
                            <a:schemeClr val="bg1"/>
                          </a:solidFill>
                          <a:effectLst/>
                          <a:latin typeface="Arial" panose="020B0604020202020204" pitchFamily="34" charset="0"/>
                          <a:cs typeface="Arial" panose="020B0604020202020204" pitchFamily="34" charset="0"/>
                        </a:rPr>
                        <a:t>      - </a:t>
                      </a:r>
                      <a:r>
                        <a:rPr lang="en-GB" sz="1000" dirty="0" err="1">
                          <a:solidFill>
                            <a:schemeClr val="bg1"/>
                          </a:solidFill>
                          <a:effectLst/>
                          <a:latin typeface="Arial" panose="020B0604020202020204" pitchFamily="34" charset="0"/>
                          <a:cs typeface="Arial" panose="020B0604020202020204" pitchFamily="34" charset="0"/>
                        </a:rPr>
                        <a:t>db_data</a:t>
                      </a:r>
                      <a:r>
                        <a:rPr lang="en-GB" sz="1000" dirty="0">
                          <a:solidFill>
                            <a:schemeClr val="bg1"/>
                          </a:solidFill>
                          <a:effectLst/>
                          <a:latin typeface="Arial" panose="020B0604020202020204" pitchFamily="34" charset="0"/>
                          <a:cs typeface="Arial" panose="020B0604020202020204" pitchFamily="34" charset="0"/>
                        </a:rPr>
                        <a:t>:/var/lib/</a:t>
                      </a:r>
                      <a:r>
                        <a:rPr lang="en-GB" sz="1000" dirty="0" err="1">
                          <a:solidFill>
                            <a:schemeClr val="bg1"/>
                          </a:solidFill>
                          <a:effectLst/>
                          <a:latin typeface="Arial" panose="020B0604020202020204" pitchFamily="34" charset="0"/>
                          <a:cs typeface="Arial" panose="020B0604020202020204" pitchFamily="34" charset="0"/>
                        </a:rPr>
                        <a:t>mysql</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restart: always</a:t>
                      </a:r>
                    </a:p>
                    <a:p>
                      <a:pPr fontAlgn="t"/>
                      <a:r>
                        <a:rPr lang="en-GB" sz="1000" dirty="0">
                          <a:solidFill>
                            <a:schemeClr val="bg1"/>
                          </a:solidFill>
                          <a:effectLst/>
                          <a:latin typeface="Arial" panose="020B0604020202020204" pitchFamily="34" charset="0"/>
                          <a:cs typeface="Arial" panose="020B0604020202020204" pitchFamily="34" charset="0"/>
                        </a:rPr>
                        <a:t>    environment:</a:t>
                      </a:r>
                    </a:p>
                    <a:p>
                      <a:pPr fontAlgn="t"/>
                      <a:r>
                        <a:rPr lang="en-GB" sz="1000" dirty="0">
                          <a:solidFill>
                            <a:schemeClr val="bg1"/>
                          </a:solidFill>
                          <a:effectLst/>
                          <a:latin typeface="Arial" panose="020B0604020202020204" pitchFamily="34" charset="0"/>
                          <a:cs typeface="Arial" panose="020B0604020202020204" pitchFamily="34" charset="0"/>
                        </a:rPr>
                        <a:t>      MYSQL_ROOT_PASSWORD: </a:t>
                      </a:r>
                      <a:r>
                        <a:rPr lang="en-GB" sz="1000" dirty="0" err="1">
                          <a:solidFill>
                            <a:schemeClr val="bg1"/>
                          </a:solidFill>
                          <a:effectLst/>
                          <a:latin typeface="Arial" panose="020B0604020202020204" pitchFamily="34" charset="0"/>
                          <a:cs typeface="Arial" panose="020B0604020202020204" pitchFamily="34" charset="0"/>
                        </a:rPr>
                        <a:t>somewordpress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MYSQL_DATABASE: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MYSQL_USER: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MYSQL_PASSWORD: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wordpress</a:t>
                      </a:r>
                      <a:r>
                        <a:rPr lang="en-GB" sz="1000" dirty="0">
                          <a:solidFill>
                            <a:schemeClr val="bg1"/>
                          </a:solidFill>
                          <a:effectLst/>
                          <a:latin typeface="Arial" panose="020B0604020202020204" pitchFamily="34" charset="0"/>
                          <a:cs typeface="Arial" panose="020B0604020202020204" pitchFamily="34" charset="0"/>
                        </a:rPr>
                        <a:t>:</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depends_on</a:t>
                      </a:r>
                      <a:r>
                        <a:rPr lang="en-GB" sz="1000" dirty="0">
                          <a:solidFill>
                            <a:schemeClr val="bg1"/>
                          </a:solidFill>
                          <a:effectLst/>
                          <a:latin typeface="Arial" panose="020B0604020202020204" pitchFamily="34" charset="0"/>
                          <a:cs typeface="Arial" panose="020B0604020202020204" pitchFamily="34" charset="0"/>
                        </a:rPr>
                        <a:t>:</a:t>
                      </a:r>
                    </a:p>
                    <a:p>
                      <a:pPr fontAlgn="t"/>
                      <a:r>
                        <a:rPr lang="en-GB" sz="1000" dirty="0">
                          <a:solidFill>
                            <a:schemeClr val="bg1"/>
                          </a:solidFill>
                          <a:effectLst/>
                          <a:latin typeface="Arial" panose="020B0604020202020204" pitchFamily="34" charset="0"/>
                          <a:cs typeface="Arial" panose="020B0604020202020204" pitchFamily="34" charset="0"/>
                        </a:rPr>
                        <a:t>      - </a:t>
                      </a:r>
                      <a:r>
                        <a:rPr lang="en-GB" sz="1000" dirty="0" err="1">
                          <a:solidFill>
                            <a:schemeClr val="bg1"/>
                          </a:solidFill>
                          <a:effectLst/>
                          <a:latin typeface="Arial" panose="020B0604020202020204" pitchFamily="34" charset="0"/>
                          <a:cs typeface="Arial" panose="020B0604020202020204" pitchFamily="34" charset="0"/>
                        </a:rPr>
                        <a:t>db</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image: </a:t>
                      </a:r>
                      <a:r>
                        <a:rPr lang="en-GB" sz="1000" dirty="0" err="1">
                          <a:solidFill>
                            <a:schemeClr val="bg1"/>
                          </a:solidFill>
                          <a:effectLst/>
                          <a:latin typeface="Arial" panose="020B0604020202020204" pitchFamily="34" charset="0"/>
                          <a:cs typeface="Arial" panose="020B0604020202020204" pitchFamily="34" charset="0"/>
                        </a:rPr>
                        <a:t>wordpress:latest</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volumes:</a:t>
                      </a:r>
                    </a:p>
                    <a:p>
                      <a:pPr fontAlgn="t"/>
                      <a:r>
                        <a:rPr lang="en-GB" sz="1000" dirty="0">
                          <a:solidFill>
                            <a:schemeClr val="bg1"/>
                          </a:solidFill>
                          <a:effectLst/>
                          <a:latin typeface="Arial" panose="020B0604020202020204" pitchFamily="34" charset="0"/>
                          <a:cs typeface="Arial" panose="020B0604020202020204" pitchFamily="34" charset="0"/>
                        </a:rPr>
                        <a:t>      - </a:t>
                      </a:r>
                      <a:r>
                        <a:rPr lang="en-GB" sz="1000" dirty="0" err="1">
                          <a:solidFill>
                            <a:schemeClr val="bg1"/>
                          </a:solidFill>
                          <a:effectLst/>
                          <a:latin typeface="Arial" panose="020B0604020202020204" pitchFamily="34" charset="0"/>
                          <a:cs typeface="Arial" panose="020B0604020202020204" pitchFamily="34" charset="0"/>
                        </a:rPr>
                        <a:t>wordpress_data</a:t>
                      </a:r>
                      <a:r>
                        <a:rPr lang="en-GB" sz="1000" dirty="0">
                          <a:solidFill>
                            <a:schemeClr val="bg1"/>
                          </a:solidFill>
                          <a:effectLst/>
                          <a:latin typeface="Arial" panose="020B0604020202020204" pitchFamily="34" charset="0"/>
                          <a:cs typeface="Arial" panose="020B0604020202020204" pitchFamily="34" charset="0"/>
                        </a:rPr>
                        <a:t>:/var/www/html</a:t>
                      </a:r>
                    </a:p>
                    <a:p>
                      <a:pPr fontAlgn="t"/>
                      <a:r>
                        <a:rPr lang="en-GB" sz="1000" dirty="0">
                          <a:solidFill>
                            <a:schemeClr val="bg1"/>
                          </a:solidFill>
                          <a:effectLst/>
                          <a:latin typeface="Arial" panose="020B0604020202020204" pitchFamily="34" charset="0"/>
                          <a:cs typeface="Arial" panose="020B0604020202020204" pitchFamily="34" charset="0"/>
                        </a:rPr>
                        <a:t>    ports:</a:t>
                      </a:r>
                    </a:p>
                    <a:p>
                      <a:pPr fontAlgn="t"/>
                      <a:r>
                        <a:rPr lang="en-GB" sz="1000" dirty="0">
                          <a:solidFill>
                            <a:schemeClr val="bg1"/>
                          </a:solidFill>
                          <a:effectLst/>
                          <a:latin typeface="Arial" panose="020B0604020202020204" pitchFamily="34" charset="0"/>
                          <a:cs typeface="Arial" panose="020B0604020202020204" pitchFamily="34" charset="0"/>
                        </a:rPr>
                        <a:t>      - "8000:80"</a:t>
                      </a:r>
                    </a:p>
                    <a:p>
                      <a:pPr fontAlgn="t"/>
                      <a:r>
                        <a:rPr lang="en-GB" sz="1000" dirty="0">
                          <a:solidFill>
                            <a:schemeClr val="bg1"/>
                          </a:solidFill>
                          <a:effectLst/>
                          <a:latin typeface="Arial" panose="020B0604020202020204" pitchFamily="34" charset="0"/>
                          <a:cs typeface="Arial" panose="020B0604020202020204" pitchFamily="34" charset="0"/>
                        </a:rPr>
                        <a:t>    restart: always</a:t>
                      </a:r>
                    </a:p>
                    <a:p>
                      <a:pPr fontAlgn="t"/>
                      <a:r>
                        <a:rPr lang="en-GB" sz="1000" dirty="0">
                          <a:solidFill>
                            <a:schemeClr val="bg1"/>
                          </a:solidFill>
                          <a:effectLst/>
                          <a:latin typeface="Arial" panose="020B0604020202020204" pitchFamily="34" charset="0"/>
                          <a:cs typeface="Arial" panose="020B0604020202020204" pitchFamily="34" charset="0"/>
                        </a:rPr>
                        <a:t>    environment:</a:t>
                      </a:r>
                    </a:p>
                    <a:p>
                      <a:pPr fontAlgn="t"/>
                      <a:r>
                        <a:rPr lang="en-GB" sz="1000" dirty="0">
                          <a:solidFill>
                            <a:schemeClr val="bg1"/>
                          </a:solidFill>
                          <a:effectLst/>
                          <a:latin typeface="Arial" panose="020B0604020202020204" pitchFamily="34" charset="0"/>
                          <a:cs typeface="Arial" panose="020B0604020202020204" pitchFamily="34" charset="0"/>
                        </a:rPr>
                        <a:t>      WORDPRESS_DB_HOST: </a:t>
                      </a:r>
                      <a:r>
                        <a:rPr lang="en-GB" sz="1000" dirty="0" err="1">
                          <a:solidFill>
                            <a:schemeClr val="bg1"/>
                          </a:solidFill>
                          <a:effectLst/>
                          <a:latin typeface="Arial" panose="020B0604020202020204" pitchFamily="34" charset="0"/>
                          <a:cs typeface="Arial" panose="020B0604020202020204" pitchFamily="34" charset="0"/>
                        </a:rPr>
                        <a:t>db</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WORDPRESS_DB_USER: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WORDPRESS_DB_PASSWORD: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      WORDPRESS_DB_NAME: </a:t>
                      </a:r>
                      <a:r>
                        <a:rPr lang="en-GB" sz="1000" dirty="0" err="1">
                          <a:solidFill>
                            <a:schemeClr val="bg1"/>
                          </a:solidFill>
                          <a:effectLst/>
                          <a:latin typeface="Arial" panose="020B0604020202020204" pitchFamily="34" charset="0"/>
                          <a:cs typeface="Arial" panose="020B0604020202020204" pitchFamily="34" charset="0"/>
                        </a:rPr>
                        <a:t>wordpress</a:t>
                      </a:r>
                      <a:endParaRPr lang="en-GB" sz="1000" dirty="0">
                        <a:solidFill>
                          <a:schemeClr val="bg1"/>
                        </a:solidFill>
                        <a:effectLst/>
                        <a:latin typeface="Arial" panose="020B0604020202020204" pitchFamily="34" charset="0"/>
                        <a:cs typeface="Arial" panose="020B0604020202020204" pitchFamily="34" charset="0"/>
                      </a:endParaRPr>
                    </a:p>
                    <a:p>
                      <a:pPr fontAlgn="t"/>
                      <a:r>
                        <a:rPr lang="en-GB" sz="1000" dirty="0">
                          <a:solidFill>
                            <a:schemeClr val="bg1"/>
                          </a:solidFill>
                          <a:effectLst/>
                          <a:latin typeface="Arial" panose="020B0604020202020204" pitchFamily="34" charset="0"/>
                          <a:cs typeface="Arial" panose="020B0604020202020204" pitchFamily="34" charset="0"/>
                        </a:rPr>
                        <a:t>volumes:</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db_data</a:t>
                      </a:r>
                      <a:r>
                        <a:rPr lang="en-GB" sz="1000" dirty="0">
                          <a:solidFill>
                            <a:schemeClr val="bg1"/>
                          </a:solidFill>
                          <a:effectLst/>
                          <a:latin typeface="Arial" panose="020B0604020202020204" pitchFamily="34" charset="0"/>
                          <a:cs typeface="Arial" panose="020B0604020202020204" pitchFamily="34" charset="0"/>
                        </a:rPr>
                        <a:t>: {}</a:t>
                      </a:r>
                    </a:p>
                    <a:p>
                      <a:pPr fontAlgn="t"/>
                      <a:r>
                        <a:rPr lang="en-GB" sz="1000" dirty="0">
                          <a:solidFill>
                            <a:schemeClr val="bg1"/>
                          </a:solidFill>
                          <a:effectLst/>
                          <a:latin typeface="Arial" panose="020B0604020202020204" pitchFamily="34" charset="0"/>
                          <a:cs typeface="Arial" panose="020B0604020202020204" pitchFamily="34" charset="0"/>
                        </a:rPr>
                        <a:t>  </a:t>
                      </a:r>
                      <a:r>
                        <a:rPr lang="en-GB" sz="1000" dirty="0" err="1">
                          <a:solidFill>
                            <a:schemeClr val="bg1"/>
                          </a:solidFill>
                          <a:effectLst/>
                          <a:latin typeface="Arial" panose="020B0604020202020204" pitchFamily="34" charset="0"/>
                          <a:cs typeface="Arial" panose="020B0604020202020204" pitchFamily="34" charset="0"/>
                        </a:rPr>
                        <a:t>wordpress_data</a:t>
                      </a:r>
                      <a:r>
                        <a:rPr lang="en-GB" sz="1000" dirty="0">
                          <a:solidFill>
                            <a:schemeClr val="bg1"/>
                          </a:solidFill>
                          <a:effectLst/>
                          <a:latin typeface="Arial" panose="020B0604020202020204" pitchFamily="34" charset="0"/>
                          <a:cs typeface="Arial" panose="020B0604020202020204" pitchFamily="34" charset="0"/>
                        </a:rPr>
                        <a:t>: {}</a:t>
                      </a:r>
                    </a:p>
                  </a:txBody>
                  <a:tcPr marL="62953" marR="62953" marT="45326" marB="45326">
                    <a:lnL>
                      <a:noFill/>
                    </a:lnL>
                    <a:lnR>
                      <a:noFill/>
                    </a:lnR>
                    <a:lnB>
                      <a:noFill/>
                    </a:lnB>
                    <a:solidFill>
                      <a:srgbClr val="0D1117"/>
                    </a:solidFill>
                  </a:tcPr>
                </a:tc>
                <a:extLst>
                  <a:ext uri="{0D108BD9-81ED-4DB2-BD59-A6C34878D82A}">
                    <a16:rowId xmlns:a16="http://schemas.microsoft.com/office/drawing/2014/main" val="3277111486"/>
                  </a:ext>
                </a:extLst>
              </a:tr>
            </a:tbl>
          </a:graphicData>
        </a:graphic>
      </p:graphicFrame>
    </p:spTree>
    <p:extLst>
      <p:ext uri="{BB962C8B-B14F-4D97-AF65-F5344CB8AC3E}">
        <p14:creationId xmlns:p14="http://schemas.microsoft.com/office/powerpoint/2010/main" val="391208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4169030" y="3075057"/>
            <a:ext cx="385394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compose</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up</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11</a:t>
              </a:r>
            </a:p>
          </p:txBody>
        </p:sp>
      </p:grp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198144" y="3919138"/>
            <a:ext cx="285353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6996637" y="2884609"/>
            <a:ext cx="578119"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223799" y="363873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7025116" y="364674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7025210" y="2884609"/>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7547070" y="2884609"/>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feld 35">
            <a:extLst>
              <a:ext uri="{FF2B5EF4-FFF2-40B4-BE49-F238E27FC236}">
                <a16:creationId xmlns:a16="http://schemas.microsoft.com/office/drawing/2014/main" id="{E5D9C5C5-FFC2-FC2B-D345-9B704E8D9D76}"/>
              </a:ext>
            </a:extLst>
          </p:cNvPr>
          <p:cNvSpPr txBox="1"/>
          <p:nvPr/>
        </p:nvSpPr>
        <p:spPr>
          <a:xfrm>
            <a:off x="3667273" y="4183051"/>
            <a:ext cx="2563523"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a:t>
            </a:r>
            <a:r>
              <a:rPr kumimoji="0" lang="de-DE" sz="1400" b="0" i="0" u="none" strike="noStrike" kern="0" cap="none" spc="0" normalizeH="0" baseline="0" noProof="0" dirty="0" err="1">
                <a:ln>
                  <a:noFill/>
                </a:ln>
                <a:solidFill>
                  <a:srgbClr val="000000"/>
                </a:solidFill>
                <a:effectLst/>
                <a:uLnTx/>
                <a:uFillTx/>
                <a:latin typeface="Arial"/>
                <a:cs typeface="Arial"/>
                <a:sym typeface="Arial"/>
              </a:rPr>
              <a:t>Compose</a:t>
            </a:r>
            <a:r>
              <a:rPr kumimoji="0" lang="de-DE" sz="1400" b="0" i="0" u="none" strike="noStrike" kern="0" cap="none" spc="0" normalizeH="0" baseline="0" noProof="0" dirty="0">
                <a:ln>
                  <a:noFill/>
                </a:ln>
                <a:solidFill>
                  <a:srgbClr val="000000"/>
                </a:solidFill>
                <a:effectLst/>
                <a:uLnTx/>
                <a:uFillTx/>
                <a:latin typeface="Arial"/>
                <a:cs typeface="Arial"/>
                <a:sym typeface="Arial"/>
              </a:rPr>
              <a:t> Anwendung</a:t>
            </a:r>
          </a:p>
        </p:txBody>
      </p: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7285696" y="2576513"/>
            <a:ext cx="0" cy="3080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5994122" y="391913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85DE82DC-10D9-79A3-ADAD-83B55FF2DAF1}"/>
              </a:ext>
            </a:extLst>
          </p:cNvPr>
          <p:cNvSpPr txBox="1"/>
          <p:nvPr/>
        </p:nvSpPr>
        <p:spPr>
          <a:xfrm>
            <a:off x="5743193" y="2268577"/>
            <a:ext cx="2125903"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a:t>
            </a:r>
            <a:r>
              <a:rPr kumimoji="0" lang="de-DE" sz="1400" b="0" i="0" u="none" strike="noStrike" kern="0" cap="none" spc="0" normalizeH="0" baseline="0" noProof="0" dirty="0" err="1">
                <a:ln>
                  <a:noFill/>
                </a:ln>
                <a:solidFill>
                  <a:srgbClr val="000000"/>
                </a:solidFill>
                <a:effectLst/>
                <a:uLnTx/>
                <a:uFillTx/>
                <a:latin typeface="Arial"/>
                <a:cs typeface="Arial"/>
                <a:sym typeface="Arial"/>
              </a:rPr>
              <a:t>Compose</a:t>
            </a:r>
            <a:r>
              <a:rPr kumimoji="0" lang="de-DE" sz="1400" b="0" i="0" u="none" strike="noStrike" kern="0" cap="none" spc="0" normalizeH="0" baseline="0" noProof="0" dirty="0">
                <a:ln>
                  <a:noFill/>
                </a:ln>
                <a:solidFill>
                  <a:srgbClr val="000000"/>
                </a:solidFill>
                <a:effectLst/>
                <a:uLnTx/>
                <a:uFillTx/>
                <a:latin typeface="Arial"/>
                <a:cs typeface="Arial"/>
                <a:sym typeface="Arial"/>
              </a:rPr>
              <a:t> Befehl</a:t>
            </a:r>
          </a:p>
        </p:txBody>
      </p:sp>
      <p:cxnSp>
        <p:nvCxnSpPr>
          <p:cNvPr id="43" name="Gerader Verbinder 42">
            <a:extLst>
              <a:ext uri="{FF2B5EF4-FFF2-40B4-BE49-F238E27FC236}">
                <a16:creationId xmlns:a16="http://schemas.microsoft.com/office/drawing/2014/main" id="{6ABCB9C9-90C0-33F3-961D-DC9AD5B91733}"/>
              </a:ext>
            </a:extLst>
          </p:cNvPr>
          <p:cNvCxnSpPr>
            <a:cxnSpLocks/>
          </p:cNvCxnSpPr>
          <p:nvPr/>
        </p:nvCxnSpPr>
        <p:spPr>
          <a:xfrm flipV="1">
            <a:off x="7547070" y="3638739"/>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E0387C9E-2DC2-72AA-1B72-E6F1EAD378AD}"/>
              </a:ext>
            </a:extLst>
          </p:cNvPr>
          <p:cNvCxnSpPr>
            <a:cxnSpLocks/>
          </p:cNvCxnSpPr>
          <p:nvPr/>
        </p:nvCxnSpPr>
        <p:spPr>
          <a:xfrm flipV="1">
            <a:off x="7999157" y="363873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0034BE7C-64AA-1D4D-71BB-0EBA562DB4BF}"/>
              </a:ext>
            </a:extLst>
          </p:cNvPr>
          <p:cNvCxnSpPr>
            <a:cxnSpLocks/>
          </p:cNvCxnSpPr>
          <p:nvPr/>
        </p:nvCxnSpPr>
        <p:spPr>
          <a:xfrm>
            <a:off x="7517606" y="3923142"/>
            <a:ext cx="5053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feld 47">
            <a:extLst>
              <a:ext uri="{FF2B5EF4-FFF2-40B4-BE49-F238E27FC236}">
                <a16:creationId xmlns:a16="http://schemas.microsoft.com/office/drawing/2014/main" id="{236A819E-D9DC-B74E-9C23-0AB8442A0192}"/>
              </a:ext>
            </a:extLst>
          </p:cNvPr>
          <p:cNvSpPr txBox="1"/>
          <p:nvPr/>
        </p:nvSpPr>
        <p:spPr>
          <a:xfrm>
            <a:off x="7394230" y="4204463"/>
            <a:ext cx="2185214" cy="307777"/>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de-DE" dirty="0"/>
              <a:t>Parameter Silent Betrieb</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49" name="Gerader Verbinder 48">
            <a:extLst>
              <a:ext uri="{FF2B5EF4-FFF2-40B4-BE49-F238E27FC236}">
                <a16:creationId xmlns:a16="http://schemas.microsoft.com/office/drawing/2014/main" id="{B871F3BA-1953-092F-19CA-FF5ED377F338}"/>
              </a:ext>
            </a:extLst>
          </p:cNvPr>
          <p:cNvCxnSpPr>
            <a:cxnSpLocks/>
          </p:cNvCxnSpPr>
          <p:nvPr/>
        </p:nvCxnSpPr>
        <p:spPr>
          <a:xfrm flipV="1">
            <a:off x="7762483" y="393962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9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Изображение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872" y="482684"/>
            <a:ext cx="12950762" cy="6398719"/>
          </a:xfrm>
          <a:prstGeom prst="rect">
            <a:avLst/>
          </a:prstGeom>
        </p:spPr>
      </p:pic>
      <p:grpSp>
        <p:nvGrpSpPr>
          <p:cNvPr id="31" name="Группа 30"/>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12</a:t>
              </a:r>
            </a:p>
          </p:txBody>
        </p:sp>
      </p:grpSp>
      <p:pic>
        <p:nvPicPr>
          <p:cNvPr id="11" name="Bildplatzhalter 10">
            <a:extLst>
              <a:ext uri="{FF2B5EF4-FFF2-40B4-BE49-F238E27FC236}">
                <a16:creationId xmlns:a16="http://schemas.microsoft.com/office/drawing/2014/main" id="{3E6F2CFD-13A8-6FFD-6457-7AF81943EA30}"/>
              </a:ext>
            </a:extLst>
          </p:cNvPr>
          <p:cNvPicPr>
            <a:picLocks noGrp="1" noChangeAspect="1"/>
          </p:cNvPicPr>
          <p:nvPr>
            <p:ph type="pic" sz="quarter" idx="10"/>
          </p:nvPr>
        </p:nvPicPr>
        <p:blipFill>
          <a:blip r:embed="rId4"/>
          <a:srcRect l="1466" r="1466"/>
          <a:stretch/>
        </p:blipFill>
        <p:spPr>
          <a:xfrm>
            <a:off x="2424113" y="820738"/>
            <a:ext cx="7367587" cy="4614862"/>
          </a:xfrm>
        </p:spPr>
      </p:pic>
    </p:spTree>
    <p:extLst>
      <p:ext uri="{BB962C8B-B14F-4D97-AF65-F5344CB8AC3E}">
        <p14:creationId xmlns:p14="http://schemas.microsoft.com/office/powerpoint/2010/main" val="190723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Bildplatzhalter 25" descr="Ein Bild, das Essen, Gericht enthält.&#10;&#10;Automatisch generierte Beschreibung">
            <a:extLst>
              <a:ext uri="{FF2B5EF4-FFF2-40B4-BE49-F238E27FC236}">
                <a16:creationId xmlns:a16="http://schemas.microsoft.com/office/drawing/2014/main" id="{37E994EB-322B-BB28-4759-D16DD27EAB69}"/>
              </a:ext>
            </a:extLst>
          </p:cNvPr>
          <p:cNvPicPr>
            <a:picLocks noGrp="1" noChangeAspect="1"/>
          </p:cNvPicPr>
          <p:nvPr>
            <p:ph type="pic" sz="quarter" idx="13"/>
          </p:nvPr>
        </p:nvPicPr>
        <p:blipFill rotWithShape="1">
          <a:blip r:embed="rId2"/>
          <a:srcRect l="32720" t="331" r="338" b="-331"/>
          <a:stretch/>
        </p:blipFill>
        <p:spPr>
          <a:xfrm>
            <a:off x="719138" y="644525"/>
            <a:ext cx="3600450" cy="2689225"/>
          </a:xfrm>
        </p:spPr>
      </p:pic>
      <p:pic>
        <p:nvPicPr>
          <p:cNvPr id="28" name="Bildplatzhalter 27" descr="Ein Bild, das Text, Elektronik, Computer, Schreibtisch enthält.&#10;&#10;Automatisch generierte Beschreibung">
            <a:extLst>
              <a:ext uri="{FF2B5EF4-FFF2-40B4-BE49-F238E27FC236}">
                <a16:creationId xmlns:a16="http://schemas.microsoft.com/office/drawing/2014/main" id="{B648297F-D361-8BAB-74C2-3609741EA6FA}"/>
              </a:ext>
            </a:extLst>
          </p:cNvPr>
          <p:cNvPicPr>
            <a:picLocks noGrp="1" noChangeAspect="1"/>
          </p:cNvPicPr>
          <p:nvPr>
            <p:ph type="pic" sz="quarter" idx="14"/>
          </p:nvPr>
        </p:nvPicPr>
        <p:blipFill rotWithShape="1">
          <a:blip r:embed="rId3"/>
          <a:srcRect l="16649" t="-638" b="5159"/>
          <a:stretch/>
        </p:blipFill>
        <p:spPr>
          <a:xfrm>
            <a:off x="719138" y="3381375"/>
            <a:ext cx="3600450" cy="2749550"/>
          </a:xfrm>
        </p:spPr>
      </p:pic>
      <p:grpSp>
        <p:nvGrpSpPr>
          <p:cNvPr id="22" name="Группа 21"/>
          <p:cNvGrpSpPr/>
          <p:nvPr/>
        </p:nvGrpSpPr>
        <p:grpSpPr>
          <a:xfrm>
            <a:off x="4847862" y="1805956"/>
            <a:ext cx="6816757" cy="690944"/>
            <a:chOff x="3635896" y="1354467"/>
            <a:chExt cx="5112568" cy="518208"/>
          </a:xfrm>
        </p:grpSpPr>
        <p:sp>
          <p:nvSpPr>
            <p:cNvPr id="6" name="TextBox 5"/>
            <p:cNvSpPr txBox="1"/>
            <p:nvPr/>
          </p:nvSpPr>
          <p:spPr>
            <a:xfrm>
              <a:off x="3635896" y="1669254"/>
              <a:ext cx="5112568" cy="20342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Nach dem Starten versuchen Sie bitte den Container zu starten und notieren Sie sich ihre Erkenntnisse.  </a:t>
              </a:r>
            </a:p>
          </p:txBody>
        </p:sp>
        <p:sp>
          <p:nvSpPr>
            <p:cNvPr id="7" name="TextBox 6"/>
            <p:cNvSpPr txBox="1"/>
            <p:nvPr/>
          </p:nvSpPr>
          <p:spPr>
            <a:xfrm>
              <a:off x="3635896" y="1354467"/>
              <a:ext cx="683120"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Auftrag 1</a:t>
              </a:r>
            </a:p>
          </p:txBody>
        </p:sp>
      </p:grpSp>
      <p:grpSp>
        <p:nvGrpSpPr>
          <p:cNvPr id="23" name="Группа 22"/>
          <p:cNvGrpSpPr/>
          <p:nvPr/>
        </p:nvGrpSpPr>
        <p:grpSpPr>
          <a:xfrm>
            <a:off x="4847862" y="3044957"/>
            <a:ext cx="6816757" cy="690944"/>
            <a:chOff x="3635896" y="2283718"/>
            <a:chExt cx="5112568" cy="518208"/>
          </a:xfrm>
        </p:grpSpPr>
        <p:sp>
          <p:nvSpPr>
            <p:cNvPr id="8" name="TextBox 7"/>
            <p:cNvSpPr txBox="1"/>
            <p:nvPr/>
          </p:nvSpPr>
          <p:spPr>
            <a:xfrm>
              <a:off x="3635896" y="2598505"/>
              <a:ext cx="5112568" cy="20342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Recherchieren Sie wie sie Ports bei einer Anwendung durch 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definieren können.</a:t>
              </a:r>
            </a:p>
          </p:txBody>
        </p:sp>
        <p:sp>
          <p:nvSpPr>
            <p:cNvPr id="9" name="TextBox 8"/>
            <p:cNvSpPr txBox="1"/>
            <p:nvPr/>
          </p:nvSpPr>
          <p:spPr>
            <a:xfrm>
              <a:off x="3635896" y="2283718"/>
              <a:ext cx="683120"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Auftrag 2</a:t>
              </a:r>
            </a:p>
          </p:txBody>
        </p:sp>
      </p:grpSp>
      <p:grpSp>
        <p:nvGrpSpPr>
          <p:cNvPr id="24" name="Группа 23"/>
          <p:cNvGrpSpPr/>
          <p:nvPr/>
        </p:nvGrpSpPr>
        <p:grpSpPr>
          <a:xfrm>
            <a:off x="4847862" y="4293096"/>
            <a:ext cx="6816757" cy="690944"/>
            <a:chOff x="3635896" y="3219822"/>
            <a:chExt cx="5112568" cy="518208"/>
          </a:xfrm>
        </p:grpSpPr>
        <p:sp>
          <p:nvSpPr>
            <p:cNvPr id="10" name="TextBox 9"/>
            <p:cNvSpPr txBox="1"/>
            <p:nvPr/>
          </p:nvSpPr>
          <p:spPr>
            <a:xfrm>
              <a:off x="3635896" y="3534609"/>
              <a:ext cx="5112568" cy="203421"/>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Ist es möglich mehrere mahle mit Docker </a:t>
              </a:r>
              <a:r>
                <a:rPr lang="de-DE" sz="867" kern="1200" dirty="0" err="1">
                  <a:solidFill>
                    <a:srgbClr val="FFFFFF">
                      <a:lumMod val="50000"/>
                    </a:srgbClr>
                  </a:solidFill>
                  <a:latin typeface="Open Sans" charset="0"/>
                  <a:ea typeface="Open Sans" charset="0"/>
                  <a:cs typeface="Open Sans" charset="0"/>
                </a:rPr>
                <a:t>Compose</a:t>
              </a:r>
              <a:r>
                <a:rPr lang="de-DE" sz="867" kern="1200" dirty="0">
                  <a:solidFill>
                    <a:srgbClr val="FFFFFF">
                      <a:lumMod val="50000"/>
                    </a:srgbClr>
                  </a:solidFill>
                  <a:latin typeface="Open Sans" charset="0"/>
                  <a:ea typeface="Open Sans" charset="0"/>
                  <a:cs typeface="Open Sans" charset="0"/>
                </a:rPr>
                <a:t> die gleichen Container zu starten. Geben Sie ihre Erkenntnisse an.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sp>
          <p:nvSpPr>
            <p:cNvPr id="11" name="TextBox 10"/>
            <p:cNvSpPr txBox="1"/>
            <p:nvPr/>
          </p:nvSpPr>
          <p:spPr>
            <a:xfrm>
              <a:off x="3635896" y="3219822"/>
              <a:ext cx="683120" cy="26925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7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Auftrag 3</a:t>
              </a:r>
            </a:p>
          </p:txBody>
        </p:sp>
      </p:grpSp>
      <p:grpSp>
        <p:nvGrpSpPr>
          <p:cNvPr id="2" name="Группа 1"/>
          <p:cNvGrpSpPr/>
          <p:nvPr/>
        </p:nvGrpSpPr>
        <p:grpSpPr>
          <a:xfrm>
            <a:off x="2093778" y="2948947"/>
            <a:ext cx="850973" cy="850973"/>
            <a:chOff x="1570333" y="2211710"/>
            <a:chExt cx="638230" cy="638230"/>
          </a:xfrm>
        </p:grpSpPr>
        <p:sp>
          <p:nvSpPr>
            <p:cNvPr id="5" name="Овал 4"/>
            <p:cNvSpPr/>
            <p:nvPr/>
          </p:nvSpPr>
          <p:spPr>
            <a:xfrm>
              <a:off x="1570333" y="2211710"/>
              <a:ext cx="638230" cy="638230"/>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nvGrpSpPr>
            <p:cNvPr id="12" name="Группа 11"/>
            <p:cNvGrpSpPr/>
            <p:nvPr/>
          </p:nvGrpSpPr>
          <p:grpSpPr>
            <a:xfrm>
              <a:off x="1742591" y="2402973"/>
              <a:ext cx="293713" cy="255703"/>
              <a:chOff x="685241" y="3612514"/>
              <a:chExt cx="406897" cy="354240"/>
            </a:xfrm>
            <a:solidFill>
              <a:schemeClr val="bg1"/>
            </a:solidFill>
          </p:grpSpPr>
          <p:sp>
            <p:nvSpPr>
              <p:cNvPr id="13"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4"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6"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grpSp>
        <p:nvGrpSpPr>
          <p:cNvPr id="19" name="Группа 18"/>
          <p:cNvGrpSpPr/>
          <p:nvPr/>
        </p:nvGrpSpPr>
        <p:grpSpPr>
          <a:xfrm>
            <a:off x="11319310" y="359343"/>
            <a:ext cx="603183" cy="603183"/>
            <a:chOff x="8489482" y="269507"/>
            <a:chExt cx="452387" cy="452387"/>
          </a:xfrm>
        </p:grpSpPr>
        <p:sp>
          <p:nvSpPr>
            <p:cNvPr id="20" name="Овал 19"/>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1" name="TextBox 20"/>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798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1130402" y="1571606"/>
            <a:ext cx="1399032" cy="400110"/>
          </a:xfrm>
          <a:prstGeom prst="rect">
            <a:avLst/>
          </a:prstGeom>
          <a:noFill/>
        </p:spPr>
        <p:txBody>
          <a:bodyPr wrap="square" rtlCol="0">
            <a:spAutoFit/>
          </a:bodyPr>
          <a:lstStyle/>
          <a:p>
            <a:r>
              <a:rPr lang="de-DE" sz="2000" b="1" dirty="0" err="1"/>
              <a:t>version</a:t>
            </a:r>
            <a:r>
              <a:rPr lang="de-DE" sz="2000" b="1" dirty="0"/>
              <a:t>: </a:t>
            </a:r>
          </a:p>
        </p:txBody>
      </p:sp>
      <p:sp>
        <p:nvSpPr>
          <p:cNvPr id="5" name="Textfeld 4">
            <a:extLst>
              <a:ext uri="{FF2B5EF4-FFF2-40B4-BE49-F238E27FC236}">
                <a16:creationId xmlns:a16="http://schemas.microsoft.com/office/drawing/2014/main" id="{C3152ABE-48D1-9410-16C7-977935B0284E}"/>
              </a:ext>
            </a:extLst>
          </p:cNvPr>
          <p:cNvSpPr txBox="1"/>
          <p:nvPr/>
        </p:nvSpPr>
        <p:spPr>
          <a:xfrm>
            <a:off x="1130402" y="2241359"/>
            <a:ext cx="1645920" cy="400110"/>
          </a:xfrm>
          <a:prstGeom prst="rect">
            <a:avLst/>
          </a:prstGeom>
          <a:noFill/>
        </p:spPr>
        <p:txBody>
          <a:bodyPr wrap="square" rtlCol="0">
            <a:spAutoFit/>
          </a:bodyPr>
          <a:lstStyle/>
          <a:p>
            <a:r>
              <a:rPr lang="de-DE" sz="2000" b="1" dirty="0" err="1"/>
              <a:t>services</a:t>
            </a:r>
            <a:r>
              <a:rPr lang="de-DE" sz="2000" b="1" dirty="0"/>
              <a:t>:</a:t>
            </a:r>
          </a:p>
        </p:txBody>
      </p:sp>
      <p:sp>
        <p:nvSpPr>
          <p:cNvPr id="6" name="Textfeld 5">
            <a:extLst>
              <a:ext uri="{FF2B5EF4-FFF2-40B4-BE49-F238E27FC236}">
                <a16:creationId xmlns:a16="http://schemas.microsoft.com/office/drawing/2014/main" id="{60B13645-5D0E-D3A1-9DAF-759783AAB867}"/>
              </a:ext>
            </a:extLst>
          </p:cNvPr>
          <p:cNvSpPr txBox="1"/>
          <p:nvPr/>
        </p:nvSpPr>
        <p:spPr>
          <a:xfrm>
            <a:off x="1130402" y="4246596"/>
            <a:ext cx="1563624" cy="400110"/>
          </a:xfrm>
          <a:prstGeom prst="rect">
            <a:avLst/>
          </a:prstGeom>
          <a:noFill/>
        </p:spPr>
        <p:txBody>
          <a:bodyPr wrap="square" rtlCol="0">
            <a:spAutoFit/>
          </a:bodyPr>
          <a:lstStyle/>
          <a:p>
            <a:r>
              <a:rPr lang="de-DE" sz="2000" b="1" dirty="0" err="1"/>
              <a:t>volumes</a:t>
            </a:r>
            <a:r>
              <a:rPr lang="de-DE" sz="2000" b="1" dirty="0"/>
              <a:t>:</a:t>
            </a:r>
          </a:p>
        </p:txBody>
      </p:sp>
      <p:sp>
        <p:nvSpPr>
          <p:cNvPr id="8" name="Textfeld 7">
            <a:extLst>
              <a:ext uri="{FF2B5EF4-FFF2-40B4-BE49-F238E27FC236}">
                <a16:creationId xmlns:a16="http://schemas.microsoft.com/office/drawing/2014/main" id="{63381070-2BF7-46A8-AAC6-27144579F83F}"/>
              </a:ext>
            </a:extLst>
          </p:cNvPr>
          <p:cNvSpPr txBox="1"/>
          <p:nvPr/>
        </p:nvSpPr>
        <p:spPr>
          <a:xfrm>
            <a:off x="1130402" y="4834469"/>
            <a:ext cx="1645920" cy="400110"/>
          </a:xfrm>
          <a:prstGeom prst="rect">
            <a:avLst/>
          </a:prstGeom>
          <a:noFill/>
        </p:spPr>
        <p:txBody>
          <a:bodyPr wrap="square">
            <a:spAutoFit/>
          </a:bodyPr>
          <a:lstStyle/>
          <a:p>
            <a:r>
              <a:rPr lang="de-DE" sz="2000" b="1" dirty="0" err="1"/>
              <a:t>networks</a:t>
            </a:r>
            <a:r>
              <a:rPr lang="de-DE" sz="2000" b="1" dirty="0"/>
              <a:t>:</a:t>
            </a:r>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
        <p:nvSpPr>
          <p:cNvPr id="13" name="Textfeld 12">
            <a:extLst>
              <a:ext uri="{FF2B5EF4-FFF2-40B4-BE49-F238E27FC236}">
                <a16:creationId xmlns:a16="http://schemas.microsoft.com/office/drawing/2014/main" id="{E5ABF4E1-F6C4-A38F-D9B7-1F9D25D5631B}"/>
              </a:ext>
            </a:extLst>
          </p:cNvPr>
          <p:cNvSpPr txBox="1"/>
          <p:nvPr/>
        </p:nvSpPr>
        <p:spPr>
          <a:xfrm>
            <a:off x="1602842" y="2907089"/>
            <a:ext cx="1645920" cy="400110"/>
          </a:xfrm>
          <a:prstGeom prst="rect">
            <a:avLst/>
          </a:prstGeom>
          <a:noFill/>
        </p:spPr>
        <p:txBody>
          <a:bodyPr wrap="square" rtlCol="0">
            <a:spAutoFit/>
          </a:bodyPr>
          <a:lstStyle/>
          <a:p>
            <a:r>
              <a:rPr lang="de-DE" sz="2000" b="1" dirty="0"/>
              <a:t>service1:</a:t>
            </a:r>
          </a:p>
        </p:txBody>
      </p:sp>
      <p:sp>
        <p:nvSpPr>
          <p:cNvPr id="14" name="Textfeld 13">
            <a:extLst>
              <a:ext uri="{FF2B5EF4-FFF2-40B4-BE49-F238E27FC236}">
                <a16:creationId xmlns:a16="http://schemas.microsoft.com/office/drawing/2014/main" id="{F5BC2704-1177-FF71-D772-C6493A01DF62}"/>
              </a:ext>
            </a:extLst>
          </p:cNvPr>
          <p:cNvSpPr txBox="1"/>
          <p:nvPr/>
        </p:nvSpPr>
        <p:spPr>
          <a:xfrm>
            <a:off x="1602842" y="3531296"/>
            <a:ext cx="1645920" cy="400110"/>
          </a:xfrm>
          <a:prstGeom prst="rect">
            <a:avLst/>
          </a:prstGeom>
          <a:noFill/>
        </p:spPr>
        <p:txBody>
          <a:bodyPr wrap="square" rtlCol="0">
            <a:spAutoFit/>
          </a:bodyPr>
          <a:lstStyle/>
          <a:p>
            <a:r>
              <a:rPr lang="de-DE" sz="2000" b="1" dirty="0"/>
              <a:t>service2:</a:t>
            </a:r>
          </a:p>
        </p:txBody>
      </p:sp>
      <p:cxnSp>
        <p:nvCxnSpPr>
          <p:cNvPr id="16" name="Gerader Verbinder 15">
            <a:extLst>
              <a:ext uri="{FF2B5EF4-FFF2-40B4-BE49-F238E27FC236}">
                <a16:creationId xmlns:a16="http://schemas.microsoft.com/office/drawing/2014/main" id="{F3FE6918-ECC5-D0CB-E32C-E4365F452E95}"/>
              </a:ext>
            </a:extLst>
          </p:cNvPr>
          <p:cNvCxnSpPr/>
          <p:nvPr/>
        </p:nvCxnSpPr>
        <p:spPr>
          <a:xfrm>
            <a:off x="2893575" y="157751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B43D427-08F8-793B-E303-C9DF87B70F9A}"/>
              </a:ext>
            </a:extLst>
          </p:cNvPr>
          <p:cNvCxnSpPr/>
          <p:nvPr/>
        </p:nvCxnSpPr>
        <p:spPr>
          <a:xfrm>
            <a:off x="2893575" y="2086517"/>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22B6C3D-CB3D-6B08-ECA6-B3C4E70F1098}"/>
              </a:ext>
            </a:extLst>
          </p:cNvPr>
          <p:cNvCxnSpPr>
            <a:cxnSpLocks/>
          </p:cNvCxnSpPr>
          <p:nvPr/>
        </p:nvCxnSpPr>
        <p:spPr>
          <a:xfrm flipV="1">
            <a:off x="3178658" y="1571606"/>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9B8C067A-A934-4F7E-C8A2-D3168C5B2400}"/>
              </a:ext>
            </a:extLst>
          </p:cNvPr>
          <p:cNvCxnSpPr/>
          <p:nvPr/>
        </p:nvCxnSpPr>
        <p:spPr>
          <a:xfrm>
            <a:off x="2893575" y="2227166"/>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7FDD6D94-78AE-427D-822A-97BEE492AF8E}"/>
              </a:ext>
            </a:extLst>
          </p:cNvPr>
          <p:cNvCxnSpPr/>
          <p:nvPr/>
        </p:nvCxnSpPr>
        <p:spPr>
          <a:xfrm>
            <a:off x="2893575" y="4148920"/>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C061A88-726A-6079-74E9-89927138F5D3}"/>
              </a:ext>
            </a:extLst>
          </p:cNvPr>
          <p:cNvCxnSpPr>
            <a:cxnSpLocks/>
          </p:cNvCxnSpPr>
          <p:nvPr/>
        </p:nvCxnSpPr>
        <p:spPr>
          <a:xfrm flipV="1">
            <a:off x="3178658" y="2215515"/>
            <a:ext cx="16669" cy="1939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348650F-5B21-336E-8560-193B2968244D}"/>
              </a:ext>
            </a:extLst>
          </p:cNvPr>
          <p:cNvCxnSpPr/>
          <p:nvPr/>
        </p:nvCxnSpPr>
        <p:spPr>
          <a:xfrm>
            <a:off x="2893575" y="4208176"/>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4E6FE68-DFF0-A92D-264D-8A5C0624FDBF}"/>
              </a:ext>
            </a:extLst>
          </p:cNvPr>
          <p:cNvCxnSpPr/>
          <p:nvPr/>
        </p:nvCxnSpPr>
        <p:spPr>
          <a:xfrm>
            <a:off x="2893575" y="4717182"/>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2E76C81-9812-93CD-7956-07EF441130B8}"/>
              </a:ext>
            </a:extLst>
          </p:cNvPr>
          <p:cNvCxnSpPr>
            <a:cxnSpLocks/>
          </p:cNvCxnSpPr>
          <p:nvPr/>
        </p:nvCxnSpPr>
        <p:spPr>
          <a:xfrm flipV="1">
            <a:off x="3178658" y="4202271"/>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E050C9F-07DC-7D85-D2E3-D15D4C1C2A7F}"/>
              </a:ext>
            </a:extLst>
          </p:cNvPr>
          <p:cNvCxnSpPr/>
          <p:nvPr/>
        </p:nvCxnSpPr>
        <p:spPr>
          <a:xfrm>
            <a:off x="2893575" y="4779682"/>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8B824D04-C19D-3805-F26E-F9E8B068C076}"/>
              </a:ext>
            </a:extLst>
          </p:cNvPr>
          <p:cNvCxnSpPr/>
          <p:nvPr/>
        </p:nvCxnSpPr>
        <p:spPr>
          <a:xfrm>
            <a:off x="2893575" y="5288688"/>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04476ED7-6866-4A84-D49E-7CD61145CC4E}"/>
              </a:ext>
            </a:extLst>
          </p:cNvPr>
          <p:cNvCxnSpPr>
            <a:cxnSpLocks/>
          </p:cNvCxnSpPr>
          <p:nvPr/>
        </p:nvCxnSpPr>
        <p:spPr>
          <a:xfrm flipV="1">
            <a:off x="3178658" y="4773777"/>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3A92271-242F-CE39-7D67-9EA04082A3F5}"/>
              </a:ext>
            </a:extLst>
          </p:cNvPr>
          <p:cNvCxnSpPr>
            <a:cxnSpLocks/>
          </p:cNvCxnSpPr>
          <p:nvPr/>
        </p:nvCxnSpPr>
        <p:spPr>
          <a:xfrm>
            <a:off x="3178658" y="182499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8ED98B-6F3D-48EB-53FD-5F3D96550795}"/>
              </a:ext>
            </a:extLst>
          </p:cNvPr>
          <p:cNvCxnSpPr>
            <a:cxnSpLocks/>
          </p:cNvCxnSpPr>
          <p:nvPr/>
        </p:nvCxnSpPr>
        <p:spPr>
          <a:xfrm>
            <a:off x="3178658" y="299847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30FA0424-D278-F23E-C855-5A2BA1EC14BA}"/>
              </a:ext>
            </a:extLst>
          </p:cNvPr>
          <p:cNvCxnSpPr>
            <a:cxnSpLocks/>
          </p:cNvCxnSpPr>
          <p:nvPr/>
        </p:nvCxnSpPr>
        <p:spPr>
          <a:xfrm>
            <a:off x="3178658" y="444627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487256BA-423F-A0C1-01ED-EC7963654323}"/>
              </a:ext>
            </a:extLst>
          </p:cNvPr>
          <p:cNvCxnSpPr>
            <a:cxnSpLocks/>
          </p:cNvCxnSpPr>
          <p:nvPr/>
        </p:nvCxnSpPr>
        <p:spPr>
          <a:xfrm>
            <a:off x="3178658" y="5040630"/>
            <a:ext cx="621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44411713-82F7-5551-FFC7-79B81C8C387C}"/>
              </a:ext>
            </a:extLst>
          </p:cNvPr>
          <p:cNvSpPr txBox="1"/>
          <p:nvPr/>
        </p:nvSpPr>
        <p:spPr>
          <a:xfrm>
            <a:off x="3960470" y="1678464"/>
            <a:ext cx="6631944" cy="307777"/>
          </a:xfrm>
          <a:prstGeom prst="rect">
            <a:avLst/>
          </a:prstGeom>
          <a:noFill/>
        </p:spPr>
        <p:txBody>
          <a:bodyPr wrap="none" rtlCol="0">
            <a:spAutoFit/>
          </a:bodyPr>
          <a:lstStyle/>
          <a:p>
            <a:r>
              <a:rPr lang="de-DE" dirty="0"/>
              <a:t>Hier ist die Versionsnummer unter welche die Anwendung ausgeführt werden soll</a:t>
            </a:r>
          </a:p>
        </p:txBody>
      </p:sp>
      <p:sp>
        <p:nvSpPr>
          <p:cNvPr id="41" name="Textfeld 40">
            <a:extLst>
              <a:ext uri="{FF2B5EF4-FFF2-40B4-BE49-F238E27FC236}">
                <a16:creationId xmlns:a16="http://schemas.microsoft.com/office/drawing/2014/main" id="{5068C8A7-34F2-20C6-31B0-A45EBA7EF63B}"/>
              </a:ext>
            </a:extLst>
          </p:cNvPr>
          <p:cNvSpPr txBox="1"/>
          <p:nvPr/>
        </p:nvSpPr>
        <p:spPr>
          <a:xfrm>
            <a:off x="3960470" y="2844581"/>
            <a:ext cx="6899646" cy="738664"/>
          </a:xfrm>
          <a:prstGeom prst="rect">
            <a:avLst/>
          </a:prstGeom>
          <a:noFill/>
        </p:spPr>
        <p:txBody>
          <a:bodyPr wrap="none" rtlCol="0">
            <a:spAutoFit/>
          </a:bodyPr>
          <a:lstStyle/>
          <a:p>
            <a:r>
              <a:rPr lang="de-DE" dirty="0"/>
              <a:t>In diesem Bereich werden die „Services“ oder auch einfach die Teile der Anwendung</a:t>
            </a:r>
          </a:p>
          <a:p>
            <a:r>
              <a:rPr lang="de-DE" dirty="0"/>
              <a:t>Definiert und zusammengefasst. Jeder Service kann hier genauso wie ein normaler</a:t>
            </a:r>
          </a:p>
          <a:p>
            <a:r>
              <a:rPr lang="de-DE" dirty="0"/>
              <a:t>Container definiert und angepasst werden.</a:t>
            </a:r>
          </a:p>
        </p:txBody>
      </p:sp>
      <p:sp>
        <p:nvSpPr>
          <p:cNvPr id="42" name="Textfeld 41">
            <a:extLst>
              <a:ext uri="{FF2B5EF4-FFF2-40B4-BE49-F238E27FC236}">
                <a16:creationId xmlns:a16="http://schemas.microsoft.com/office/drawing/2014/main" id="{3DC1D287-D71E-5CC1-7AD5-064FDE0515ED}"/>
              </a:ext>
            </a:extLst>
          </p:cNvPr>
          <p:cNvSpPr txBox="1"/>
          <p:nvPr/>
        </p:nvSpPr>
        <p:spPr>
          <a:xfrm>
            <a:off x="3960470" y="4179975"/>
            <a:ext cx="7486345" cy="523220"/>
          </a:xfrm>
          <a:prstGeom prst="rect">
            <a:avLst/>
          </a:prstGeom>
          <a:noFill/>
        </p:spPr>
        <p:txBody>
          <a:bodyPr wrap="none" rtlCol="0">
            <a:spAutoFit/>
          </a:bodyPr>
          <a:lstStyle/>
          <a:p>
            <a:r>
              <a:rPr lang="de-DE" dirty="0" err="1"/>
              <a:t>Volumes</a:t>
            </a:r>
            <a:r>
              <a:rPr lang="de-DE" dirty="0"/>
              <a:t> werden nicht nur bei den Services definiert werden sondern auch hier. Dies erlaubt</a:t>
            </a:r>
          </a:p>
          <a:p>
            <a:r>
              <a:rPr lang="de-DE" dirty="0"/>
              <a:t>Es einzelne </a:t>
            </a:r>
            <a:r>
              <a:rPr lang="de-DE" dirty="0" err="1"/>
              <a:t>Volmues</a:t>
            </a:r>
            <a:r>
              <a:rPr lang="de-DE" dirty="0"/>
              <a:t> von mehreren Containern heraus zu öffnen.</a:t>
            </a:r>
          </a:p>
        </p:txBody>
      </p:sp>
      <p:sp>
        <p:nvSpPr>
          <p:cNvPr id="43" name="Textfeld 42">
            <a:extLst>
              <a:ext uri="{FF2B5EF4-FFF2-40B4-BE49-F238E27FC236}">
                <a16:creationId xmlns:a16="http://schemas.microsoft.com/office/drawing/2014/main" id="{F65FE297-40EF-873B-32E0-2F97A288237C}"/>
              </a:ext>
            </a:extLst>
          </p:cNvPr>
          <p:cNvSpPr txBox="1"/>
          <p:nvPr/>
        </p:nvSpPr>
        <p:spPr>
          <a:xfrm>
            <a:off x="3960470" y="4880635"/>
            <a:ext cx="4472699" cy="307777"/>
          </a:xfrm>
          <a:prstGeom prst="rect">
            <a:avLst/>
          </a:prstGeom>
          <a:noFill/>
        </p:spPr>
        <p:txBody>
          <a:bodyPr wrap="none" rtlCol="0">
            <a:spAutoFit/>
          </a:bodyPr>
          <a:lstStyle/>
          <a:p>
            <a:r>
              <a:rPr lang="de-DE" dirty="0"/>
              <a:t>Die einzelnen Networks können hier definiert werden.</a:t>
            </a:r>
          </a:p>
        </p:txBody>
      </p:sp>
    </p:spTree>
    <p:extLst>
      <p:ext uri="{BB962C8B-B14F-4D97-AF65-F5344CB8AC3E}">
        <p14:creationId xmlns:p14="http://schemas.microsoft.com/office/powerpoint/2010/main" val="330455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1213815" y="2514601"/>
            <a:ext cx="4815197" cy="1569660"/>
          </a:xfrm>
          <a:prstGeom prst="rect">
            <a:avLst/>
          </a:prstGeom>
          <a:noFill/>
        </p:spPr>
        <p:txBody>
          <a:bodyPr wrap="square" rtlCol="0">
            <a:spAutoFit/>
          </a:bodyPr>
          <a:lstStyle/>
          <a:p>
            <a:r>
              <a:rPr lang="de-DE" sz="1600" b="1" dirty="0" err="1"/>
              <a:t>wordpress</a:t>
            </a:r>
            <a:r>
              <a:rPr lang="de-DE" sz="1600" b="1" dirty="0"/>
              <a:t>:</a:t>
            </a:r>
          </a:p>
          <a:p>
            <a:r>
              <a:rPr lang="de-DE" sz="1600" b="1" dirty="0"/>
              <a:t>    </a:t>
            </a:r>
            <a:r>
              <a:rPr lang="de-DE" sz="1600" b="1" dirty="0" err="1"/>
              <a:t>depends_on</a:t>
            </a:r>
            <a:r>
              <a:rPr lang="de-DE" sz="1600" b="1" dirty="0"/>
              <a:t>:</a:t>
            </a:r>
          </a:p>
          <a:p>
            <a:r>
              <a:rPr lang="de-DE" sz="1600" b="1" dirty="0"/>
              <a:t>      - </a:t>
            </a:r>
            <a:r>
              <a:rPr lang="de-DE" sz="1600" b="1" dirty="0" err="1"/>
              <a:t>db</a:t>
            </a:r>
            <a:endParaRPr lang="de-DE" sz="1600" b="1" dirty="0"/>
          </a:p>
          <a:p>
            <a:r>
              <a:rPr lang="de-DE" sz="1600" b="1" dirty="0"/>
              <a:t>    </a:t>
            </a:r>
            <a:r>
              <a:rPr lang="de-DE" sz="1600" b="1" dirty="0" err="1"/>
              <a:t>image</a:t>
            </a:r>
            <a:r>
              <a:rPr lang="de-DE" sz="1600" b="1" dirty="0"/>
              <a:t>: </a:t>
            </a:r>
            <a:r>
              <a:rPr lang="de-DE" sz="1600" b="1" dirty="0" err="1"/>
              <a:t>wordpress:latest</a:t>
            </a:r>
            <a:endParaRPr lang="de-DE" sz="1600" b="1" dirty="0"/>
          </a:p>
          <a:p>
            <a:r>
              <a:rPr lang="de-DE" sz="1600" b="1" dirty="0"/>
              <a:t>    </a:t>
            </a:r>
            <a:r>
              <a:rPr lang="de-DE" sz="1600" b="1" dirty="0" err="1"/>
              <a:t>volumes</a:t>
            </a:r>
            <a:r>
              <a:rPr lang="de-DE" sz="1600" b="1" dirty="0"/>
              <a:t>:</a:t>
            </a:r>
          </a:p>
          <a:p>
            <a:r>
              <a:rPr lang="de-DE" sz="1600" b="1" dirty="0"/>
              <a:t>      - </a:t>
            </a:r>
            <a:r>
              <a:rPr lang="de-DE" sz="1600" b="1" dirty="0" err="1"/>
              <a:t>wordpress_data</a:t>
            </a:r>
            <a:r>
              <a:rPr lang="de-DE" sz="1600" b="1" dirty="0"/>
              <a:t>:/</a:t>
            </a:r>
            <a:r>
              <a:rPr lang="de-DE" sz="1600" b="1" dirty="0" err="1"/>
              <a:t>var</a:t>
            </a:r>
            <a:r>
              <a:rPr lang="de-DE" sz="1600" b="1" dirty="0"/>
              <a:t>/</a:t>
            </a:r>
            <a:r>
              <a:rPr lang="de-DE" sz="1600" b="1" dirty="0" err="1"/>
              <a:t>www</a:t>
            </a:r>
            <a:r>
              <a:rPr lang="de-DE" sz="1600" b="1" dirty="0"/>
              <a:t>/</a:t>
            </a:r>
            <a:r>
              <a:rPr lang="de-DE" sz="1600" b="1" dirty="0" err="1"/>
              <a:t>html</a:t>
            </a:r>
            <a:endParaRPr lang="de-DE" sz="1600" b="1" dirty="0"/>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cxnSp>
        <p:nvCxnSpPr>
          <p:cNvPr id="16" name="Gerader Verbinder 15">
            <a:extLst>
              <a:ext uri="{FF2B5EF4-FFF2-40B4-BE49-F238E27FC236}">
                <a16:creationId xmlns:a16="http://schemas.microsoft.com/office/drawing/2014/main" id="{F3FE6918-ECC5-D0CB-E32C-E4365F452E95}"/>
              </a:ext>
            </a:extLst>
          </p:cNvPr>
          <p:cNvCxnSpPr/>
          <p:nvPr/>
        </p:nvCxnSpPr>
        <p:spPr>
          <a:xfrm>
            <a:off x="2768865" y="273154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B43D427-08F8-793B-E303-C9DF87B70F9A}"/>
              </a:ext>
            </a:extLst>
          </p:cNvPr>
          <p:cNvCxnSpPr/>
          <p:nvPr/>
        </p:nvCxnSpPr>
        <p:spPr>
          <a:xfrm>
            <a:off x="2768865" y="325912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22B6C3D-CB3D-6B08-ECA6-B3C4E70F1098}"/>
              </a:ext>
            </a:extLst>
          </p:cNvPr>
          <p:cNvCxnSpPr>
            <a:cxnSpLocks/>
          </p:cNvCxnSpPr>
          <p:nvPr/>
        </p:nvCxnSpPr>
        <p:spPr>
          <a:xfrm flipV="1">
            <a:off x="3070617" y="2737627"/>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9B8C067A-A934-4F7E-C8A2-D3168C5B2400}"/>
              </a:ext>
            </a:extLst>
          </p:cNvPr>
          <p:cNvCxnSpPr/>
          <p:nvPr/>
        </p:nvCxnSpPr>
        <p:spPr>
          <a:xfrm>
            <a:off x="3795434" y="325912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C061A88-726A-6079-74E9-89927138F5D3}"/>
              </a:ext>
            </a:extLst>
          </p:cNvPr>
          <p:cNvCxnSpPr>
            <a:cxnSpLocks/>
          </p:cNvCxnSpPr>
          <p:nvPr/>
        </p:nvCxnSpPr>
        <p:spPr>
          <a:xfrm flipV="1">
            <a:off x="4093636" y="3239357"/>
            <a:ext cx="0" cy="3500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348650F-5B21-336E-8560-193B2968244D}"/>
              </a:ext>
            </a:extLst>
          </p:cNvPr>
          <p:cNvCxnSpPr/>
          <p:nvPr/>
        </p:nvCxnSpPr>
        <p:spPr>
          <a:xfrm>
            <a:off x="3795434" y="3571429"/>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3A92271-242F-CE39-7D67-9EA04082A3F5}"/>
              </a:ext>
            </a:extLst>
          </p:cNvPr>
          <p:cNvCxnSpPr>
            <a:cxnSpLocks/>
          </p:cNvCxnSpPr>
          <p:nvPr/>
        </p:nvCxnSpPr>
        <p:spPr>
          <a:xfrm>
            <a:off x="3070617" y="2848134"/>
            <a:ext cx="20531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8ED98B-6F3D-48EB-53FD-5F3D96550795}"/>
              </a:ext>
            </a:extLst>
          </p:cNvPr>
          <p:cNvCxnSpPr>
            <a:cxnSpLocks/>
          </p:cNvCxnSpPr>
          <p:nvPr/>
        </p:nvCxnSpPr>
        <p:spPr>
          <a:xfrm>
            <a:off x="4072646" y="3414379"/>
            <a:ext cx="113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44411713-82F7-5551-FFC7-79B81C8C387C}"/>
              </a:ext>
            </a:extLst>
          </p:cNvPr>
          <p:cNvSpPr txBox="1"/>
          <p:nvPr/>
        </p:nvSpPr>
        <p:spPr>
          <a:xfrm>
            <a:off x="5123756" y="2691901"/>
            <a:ext cx="4690708" cy="307777"/>
          </a:xfrm>
          <a:prstGeom prst="rect">
            <a:avLst/>
          </a:prstGeom>
          <a:noFill/>
        </p:spPr>
        <p:txBody>
          <a:bodyPr wrap="none" rtlCol="0">
            <a:spAutoFit/>
          </a:bodyPr>
          <a:lstStyle/>
          <a:p>
            <a:r>
              <a:rPr lang="de-DE" dirty="0"/>
              <a:t>Abhängigkeiten für das Bauen und Starten der Container</a:t>
            </a:r>
          </a:p>
        </p:txBody>
      </p:sp>
      <p:sp>
        <p:nvSpPr>
          <p:cNvPr id="41" name="Textfeld 40">
            <a:extLst>
              <a:ext uri="{FF2B5EF4-FFF2-40B4-BE49-F238E27FC236}">
                <a16:creationId xmlns:a16="http://schemas.microsoft.com/office/drawing/2014/main" id="{5068C8A7-34F2-20C6-31B0-A45EBA7EF63B}"/>
              </a:ext>
            </a:extLst>
          </p:cNvPr>
          <p:cNvSpPr txBox="1"/>
          <p:nvPr/>
        </p:nvSpPr>
        <p:spPr>
          <a:xfrm>
            <a:off x="5204400" y="3263652"/>
            <a:ext cx="6242415" cy="307777"/>
          </a:xfrm>
          <a:prstGeom prst="rect">
            <a:avLst/>
          </a:prstGeom>
          <a:noFill/>
        </p:spPr>
        <p:txBody>
          <a:bodyPr wrap="none" rtlCol="0">
            <a:spAutoFit/>
          </a:bodyPr>
          <a:lstStyle/>
          <a:p>
            <a:r>
              <a:rPr lang="de-DE" dirty="0"/>
              <a:t>Das „Base Image“ welches als Grundlage für den Container genommen wird</a:t>
            </a:r>
          </a:p>
        </p:txBody>
      </p:sp>
      <p:cxnSp>
        <p:nvCxnSpPr>
          <p:cNvPr id="37" name="Gerader Verbinder 36">
            <a:extLst>
              <a:ext uri="{FF2B5EF4-FFF2-40B4-BE49-F238E27FC236}">
                <a16:creationId xmlns:a16="http://schemas.microsoft.com/office/drawing/2014/main" id="{4410305A-CC1A-C5F6-5A6A-88D68EF5886E}"/>
              </a:ext>
            </a:extLst>
          </p:cNvPr>
          <p:cNvCxnSpPr>
            <a:cxnSpLocks/>
          </p:cNvCxnSpPr>
          <p:nvPr/>
        </p:nvCxnSpPr>
        <p:spPr>
          <a:xfrm>
            <a:off x="1493283" y="3960356"/>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38CB171C-E963-4191-346D-606C4402B216}"/>
              </a:ext>
            </a:extLst>
          </p:cNvPr>
          <p:cNvCxnSpPr>
            <a:cxnSpLocks/>
          </p:cNvCxnSpPr>
          <p:nvPr/>
        </p:nvCxnSpPr>
        <p:spPr>
          <a:xfrm>
            <a:off x="4982634" y="3960356"/>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6B336C1E-EBA6-A779-FE9B-7F6F7A1BA506}"/>
              </a:ext>
            </a:extLst>
          </p:cNvPr>
          <p:cNvCxnSpPr>
            <a:cxnSpLocks/>
          </p:cNvCxnSpPr>
          <p:nvPr/>
        </p:nvCxnSpPr>
        <p:spPr>
          <a:xfrm>
            <a:off x="1479815" y="4254219"/>
            <a:ext cx="35242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CAA65B1F-6F42-31AB-FC3E-8CE4263B11AF}"/>
              </a:ext>
            </a:extLst>
          </p:cNvPr>
          <p:cNvCxnSpPr>
            <a:cxnSpLocks/>
          </p:cNvCxnSpPr>
          <p:nvPr/>
        </p:nvCxnSpPr>
        <p:spPr>
          <a:xfrm>
            <a:off x="1831421" y="4262061"/>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52C58FB1-A0A4-4A76-DE74-97FB832CF01E}"/>
              </a:ext>
            </a:extLst>
          </p:cNvPr>
          <p:cNvCxnSpPr>
            <a:cxnSpLocks/>
          </p:cNvCxnSpPr>
          <p:nvPr/>
        </p:nvCxnSpPr>
        <p:spPr>
          <a:xfrm>
            <a:off x="1213815" y="2412310"/>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E444C562-BAF8-24AB-ED39-29E290B52D41}"/>
              </a:ext>
            </a:extLst>
          </p:cNvPr>
          <p:cNvCxnSpPr>
            <a:cxnSpLocks/>
          </p:cNvCxnSpPr>
          <p:nvPr/>
        </p:nvCxnSpPr>
        <p:spPr>
          <a:xfrm>
            <a:off x="2505499" y="2412311"/>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D89B18AF-FE8A-3C9E-20B0-55D1EA442C3B}"/>
              </a:ext>
            </a:extLst>
          </p:cNvPr>
          <p:cNvCxnSpPr>
            <a:cxnSpLocks/>
          </p:cNvCxnSpPr>
          <p:nvPr/>
        </p:nvCxnSpPr>
        <p:spPr>
          <a:xfrm>
            <a:off x="1213815" y="2429836"/>
            <a:ext cx="129551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C063167E-BE1D-D3E0-F186-05CF25E45BEA}"/>
              </a:ext>
            </a:extLst>
          </p:cNvPr>
          <p:cNvCxnSpPr>
            <a:cxnSpLocks/>
          </p:cNvCxnSpPr>
          <p:nvPr/>
        </p:nvCxnSpPr>
        <p:spPr>
          <a:xfrm>
            <a:off x="1493283" y="2128131"/>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E381F422-9BD8-070D-E96A-C136C3F56E2C}"/>
              </a:ext>
            </a:extLst>
          </p:cNvPr>
          <p:cNvSpPr txBox="1"/>
          <p:nvPr/>
        </p:nvSpPr>
        <p:spPr>
          <a:xfrm>
            <a:off x="1268045" y="1806244"/>
            <a:ext cx="1737976" cy="307777"/>
          </a:xfrm>
          <a:prstGeom prst="rect">
            <a:avLst/>
          </a:prstGeom>
          <a:noFill/>
        </p:spPr>
        <p:txBody>
          <a:bodyPr wrap="none" rtlCol="0">
            <a:spAutoFit/>
          </a:bodyPr>
          <a:lstStyle/>
          <a:p>
            <a:r>
              <a:rPr lang="de-DE" dirty="0"/>
              <a:t>Name des Services</a:t>
            </a:r>
          </a:p>
        </p:txBody>
      </p:sp>
      <p:sp>
        <p:nvSpPr>
          <p:cNvPr id="53" name="Textfeld 52">
            <a:extLst>
              <a:ext uri="{FF2B5EF4-FFF2-40B4-BE49-F238E27FC236}">
                <a16:creationId xmlns:a16="http://schemas.microsoft.com/office/drawing/2014/main" id="{61B29B74-BE3D-4665-85F5-EED0A4C262E6}"/>
              </a:ext>
            </a:extLst>
          </p:cNvPr>
          <p:cNvSpPr txBox="1"/>
          <p:nvPr/>
        </p:nvSpPr>
        <p:spPr>
          <a:xfrm>
            <a:off x="1407100" y="4495247"/>
            <a:ext cx="4772460" cy="307777"/>
          </a:xfrm>
          <a:prstGeom prst="rect">
            <a:avLst/>
          </a:prstGeom>
          <a:noFill/>
        </p:spPr>
        <p:txBody>
          <a:bodyPr wrap="none" rtlCol="0">
            <a:spAutoFit/>
          </a:bodyPr>
          <a:lstStyle/>
          <a:p>
            <a:r>
              <a:rPr lang="de-DE" dirty="0"/>
              <a:t>Das Volume welches der Container zugewiesen bekommt</a:t>
            </a:r>
          </a:p>
        </p:txBody>
      </p:sp>
    </p:spTree>
    <p:extLst>
      <p:ext uri="{BB962C8B-B14F-4D97-AF65-F5344CB8AC3E}">
        <p14:creationId xmlns:p14="http://schemas.microsoft.com/office/powerpoint/2010/main" val="2011443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41EC5E37-45FC-15F7-63C5-56A4E5A444B1}"/>
              </a:ext>
            </a:extLst>
          </p:cNvPr>
          <p:cNvSpPr txBox="1"/>
          <p:nvPr/>
        </p:nvSpPr>
        <p:spPr>
          <a:xfrm>
            <a:off x="1661871" y="2221993"/>
            <a:ext cx="4815197" cy="2062103"/>
          </a:xfrm>
          <a:prstGeom prst="rect">
            <a:avLst/>
          </a:prstGeom>
          <a:noFill/>
        </p:spPr>
        <p:txBody>
          <a:bodyPr wrap="square" rtlCol="0">
            <a:spAutoFit/>
          </a:bodyPr>
          <a:lstStyle/>
          <a:p>
            <a:r>
              <a:rPr lang="de-DE" sz="1600" b="1" dirty="0"/>
              <a:t> </a:t>
            </a:r>
            <a:r>
              <a:rPr lang="de-DE" sz="1600" b="1" dirty="0" err="1"/>
              <a:t>ports</a:t>
            </a:r>
            <a:r>
              <a:rPr lang="de-DE" sz="1600" b="1" dirty="0"/>
              <a:t>:</a:t>
            </a:r>
          </a:p>
          <a:p>
            <a:r>
              <a:rPr lang="de-DE" sz="1600" b="1" dirty="0"/>
              <a:t>      - "8000:80"</a:t>
            </a:r>
          </a:p>
          <a:p>
            <a:r>
              <a:rPr lang="de-DE" sz="1600" b="1" dirty="0"/>
              <a:t>    </a:t>
            </a:r>
            <a:r>
              <a:rPr lang="de-DE" sz="1600" b="1" dirty="0" err="1"/>
              <a:t>restart</a:t>
            </a:r>
            <a:r>
              <a:rPr lang="de-DE" sz="1600" b="1" dirty="0"/>
              <a:t>: </a:t>
            </a:r>
            <a:r>
              <a:rPr lang="de-DE" sz="1600" b="1" dirty="0" err="1"/>
              <a:t>always</a:t>
            </a:r>
            <a:endParaRPr lang="de-DE" sz="1600" b="1" dirty="0"/>
          </a:p>
          <a:p>
            <a:r>
              <a:rPr lang="de-DE" sz="1600" b="1" dirty="0"/>
              <a:t>    </a:t>
            </a:r>
            <a:r>
              <a:rPr lang="de-DE" sz="1600" b="1" dirty="0" err="1"/>
              <a:t>environment</a:t>
            </a:r>
            <a:r>
              <a:rPr lang="de-DE" sz="1600" b="1" dirty="0"/>
              <a:t>:</a:t>
            </a:r>
          </a:p>
          <a:p>
            <a:r>
              <a:rPr lang="de-DE" sz="1600" b="1" dirty="0"/>
              <a:t>      WORDPRESS_DB_HOST: </a:t>
            </a:r>
            <a:r>
              <a:rPr lang="de-DE" sz="1600" b="1" dirty="0" err="1"/>
              <a:t>db</a:t>
            </a:r>
            <a:endParaRPr lang="de-DE" sz="1600" b="1" dirty="0"/>
          </a:p>
          <a:p>
            <a:r>
              <a:rPr lang="de-DE" sz="1600" b="1" dirty="0"/>
              <a:t>      WORDPRESS_DB_USER: </a:t>
            </a:r>
            <a:r>
              <a:rPr lang="de-DE" sz="1600" b="1" dirty="0" err="1"/>
              <a:t>wordpress</a:t>
            </a:r>
            <a:endParaRPr lang="de-DE" sz="1600" b="1" dirty="0"/>
          </a:p>
          <a:p>
            <a:r>
              <a:rPr lang="de-DE" sz="1600" b="1" dirty="0"/>
              <a:t>      WORDPRESS_DB_PASSWORD: </a:t>
            </a:r>
            <a:r>
              <a:rPr lang="de-DE" sz="1600" b="1" dirty="0" err="1"/>
              <a:t>wordpress</a:t>
            </a:r>
            <a:endParaRPr lang="de-DE" sz="1600" b="1" dirty="0"/>
          </a:p>
          <a:p>
            <a:r>
              <a:rPr lang="de-DE" sz="1600" b="1" dirty="0"/>
              <a:t>      WORDPRESS_DB_NAME: </a:t>
            </a:r>
            <a:r>
              <a:rPr lang="de-DE" sz="1600" b="1" dirty="0" err="1"/>
              <a:t>wordpress</a:t>
            </a:r>
            <a:endParaRPr lang="de-DE" sz="1600" b="1" dirty="0"/>
          </a:p>
        </p:txBody>
      </p:sp>
      <p:sp>
        <p:nvSpPr>
          <p:cNvPr id="9" name="TextBox 20">
            <a:extLst>
              <a:ext uri="{FF2B5EF4-FFF2-40B4-BE49-F238E27FC236}">
                <a16:creationId xmlns:a16="http://schemas.microsoft.com/office/drawing/2014/main" id="{8C3A820E-2986-6468-42E8-080DC36EB205}"/>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nvGrpSpPr>
          <p:cNvPr id="10" name="Группа 18">
            <a:extLst>
              <a:ext uri="{FF2B5EF4-FFF2-40B4-BE49-F238E27FC236}">
                <a16:creationId xmlns:a16="http://schemas.microsoft.com/office/drawing/2014/main" id="{A1A67032-1909-F34B-B6BE-29B502F4E444}"/>
              </a:ext>
            </a:extLst>
          </p:cNvPr>
          <p:cNvGrpSpPr/>
          <p:nvPr/>
        </p:nvGrpSpPr>
        <p:grpSpPr>
          <a:xfrm>
            <a:off x="11319310" y="359343"/>
            <a:ext cx="603183" cy="603183"/>
            <a:chOff x="8489482" y="269507"/>
            <a:chExt cx="452387" cy="452387"/>
          </a:xfrm>
        </p:grpSpPr>
        <p:sp>
          <p:nvSpPr>
            <p:cNvPr id="11" name="Овал 19">
              <a:extLst>
                <a:ext uri="{FF2B5EF4-FFF2-40B4-BE49-F238E27FC236}">
                  <a16:creationId xmlns:a16="http://schemas.microsoft.com/office/drawing/2014/main" id="{9CA893AF-C3C5-34FA-BAB8-695D3E95A36A}"/>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2" name="TextBox 20">
              <a:extLst>
                <a:ext uri="{FF2B5EF4-FFF2-40B4-BE49-F238E27FC236}">
                  <a16:creationId xmlns:a16="http://schemas.microsoft.com/office/drawing/2014/main" id="{B45E67C2-2AA8-6004-8D0D-AA645CFF03F6}"/>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cxnSp>
        <p:nvCxnSpPr>
          <p:cNvPr id="16" name="Gerader Verbinder 15">
            <a:extLst>
              <a:ext uri="{FF2B5EF4-FFF2-40B4-BE49-F238E27FC236}">
                <a16:creationId xmlns:a16="http://schemas.microsoft.com/office/drawing/2014/main" id="{F3FE6918-ECC5-D0CB-E32C-E4365F452E95}"/>
              </a:ext>
            </a:extLst>
          </p:cNvPr>
          <p:cNvCxnSpPr/>
          <p:nvPr/>
        </p:nvCxnSpPr>
        <p:spPr>
          <a:xfrm>
            <a:off x="3226108" y="2221994"/>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BB43D427-08F8-793B-E303-C9DF87B70F9A}"/>
              </a:ext>
            </a:extLst>
          </p:cNvPr>
          <p:cNvCxnSpPr/>
          <p:nvPr/>
        </p:nvCxnSpPr>
        <p:spPr>
          <a:xfrm>
            <a:off x="3226108" y="2710165"/>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C22B6C3D-CB3D-6B08-ECA6-B3C4E70F1098}"/>
              </a:ext>
            </a:extLst>
          </p:cNvPr>
          <p:cNvCxnSpPr>
            <a:cxnSpLocks/>
          </p:cNvCxnSpPr>
          <p:nvPr/>
        </p:nvCxnSpPr>
        <p:spPr>
          <a:xfrm flipV="1">
            <a:off x="3518673" y="2207721"/>
            <a:ext cx="0" cy="5214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9B8C067A-A934-4F7E-C8A2-D3168C5B2400}"/>
              </a:ext>
            </a:extLst>
          </p:cNvPr>
          <p:cNvCxnSpPr/>
          <p:nvPr/>
        </p:nvCxnSpPr>
        <p:spPr>
          <a:xfrm>
            <a:off x="3226108" y="2772791"/>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CC061A88-726A-6079-74E9-89927138F5D3}"/>
              </a:ext>
            </a:extLst>
          </p:cNvPr>
          <p:cNvCxnSpPr>
            <a:cxnSpLocks/>
          </p:cNvCxnSpPr>
          <p:nvPr/>
        </p:nvCxnSpPr>
        <p:spPr>
          <a:xfrm flipV="1">
            <a:off x="3523365" y="2753868"/>
            <a:ext cx="0" cy="2753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8348650F-5B21-336E-8560-193B2968244D}"/>
              </a:ext>
            </a:extLst>
          </p:cNvPr>
          <p:cNvCxnSpPr/>
          <p:nvPr/>
        </p:nvCxnSpPr>
        <p:spPr>
          <a:xfrm>
            <a:off x="3245737" y="3047840"/>
            <a:ext cx="3017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3A92271-242F-CE39-7D67-9EA04082A3F5}"/>
              </a:ext>
            </a:extLst>
          </p:cNvPr>
          <p:cNvCxnSpPr>
            <a:cxnSpLocks/>
          </p:cNvCxnSpPr>
          <p:nvPr/>
        </p:nvCxnSpPr>
        <p:spPr>
          <a:xfrm>
            <a:off x="3518673" y="2394499"/>
            <a:ext cx="20531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6F8ED98B-6F3D-48EB-53FD-5F3D96550795}"/>
              </a:ext>
            </a:extLst>
          </p:cNvPr>
          <p:cNvCxnSpPr>
            <a:cxnSpLocks/>
          </p:cNvCxnSpPr>
          <p:nvPr/>
        </p:nvCxnSpPr>
        <p:spPr>
          <a:xfrm>
            <a:off x="3518673" y="2891552"/>
            <a:ext cx="113702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44411713-82F7-5551-FFC7-79B81C8C387C}"/>
              </a:ext>
            </a:extLst>
          </p:cNvPr>
          <p:cNvSpPr txBox="1"/>
          <p:nvPr/>
        </p:nvSpPr>
        <p:spPr>
          <a:xfrm>
            <a:off x="5571812" y="2240852"/>
            <a:ext cx="5594801" cy="307777"/>
          </a:xfrm>
          <a:prstGeom prst="rect">
            <a:avLst/>
          </a:prstGeom>
          <a:noFill/>
        </p:spPr>
        <p:txBody>
          <a:bodyPr wrap="none" rtlCol="0">
            <a:spAutoFit/>
          </a:bodyPr>
          <a:lstStyle/>
          <a:p>
            <a:r>
              <a:rPr lang="de-DE" dirty="0"/>
              <a:t>Hier werden die Ports definiert welche der Container für Zugriff öffnet</a:t>
            </a:r>
          </a:p>
        </p:txBody>
      </p:sp>
      <p:sp>
        <p:nvSpPr>
          <p:cNvPr id="41" name="Textfeld 40">
            <a:extLst>
              <a:ext uri="{FF2B5EF4-FFF2-40B4-BE49-F238E27FC236}">
                <a16:creationId xmlns:a16="http://schemas.microsoft.com/office/drawing/2014/main" id="{5068C8A7-34F2-20C6-31B0-A45EBA7EF63B}"/>
              </a:ext>
            </a:extLst>
          </p:cNvPr>
          <p:cNvSpPr txBox="1"/>
          <p:nvPr/>
        </p:nvSpPr>
        <p:spPr>
          <a:xfrm>
            <a:off x="4707100" y="2740063"/>
            <a:ext cx="4501553" cy="307777"/>
          </a:xfrm>
          <a:prstGeom prst="rect">
            <a:avLst/>
          </a:prstGeom>
          <a:noFill/>
        </p:spPr>
        <p:txBody>
          <a:bodyPr wrap="none" rtlCol="0">
            <a:spAutoFit/>
          </a:bodyPr>
          <a:lstStyle/>
          <a:p>
            <a:r>
              <a:rPr lang="de-DE" dirty="0"/>
              <a:t>Neustart Bedingungen können hier festgesetzt werden</a:t>
            </a:r>
          </a:p>
        </p:txBody>
      </p:sp>
      <p:cxnSp>
        <p:nvCxnSpPr>
          <p:cNvPr id="37" name="Gerader Verbinder 36">
            <a:extLst>
              <a:ext uri="{FF2B5EF4-FFF2-40B4-BE49-F238E27FC236}">
                <a16:creationId xmlns:a16="http://schemas.microsoft.com/office/drawing/2014/main" id="{4410305A-CC1A-C5F6-5A6A-88D68EF5886E}"/>
              </a:ext>
            </a:extLst>
          </p:cNvPr>
          <p:cNvCxnSpPr>
            <a:cxnSpLocks/>
          </p:cNvCxnSpPr>
          <p:nvPr/>
        </p:nvCxnSpPr>
        <p:spPr>
          <a:xfrm>
            <a:off x="1955840" y="4047138"/>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38CB171C-E963-4191-346D-606C4402B216}"/>
              </a:ext>
            </a:extLst>
          </p:cNvPr>
          <p:cNvCxnSpPr>
            <a:cxnSpLocks/>
          </p:cNvCxnSpPr>
          <p:nvPr/>
        </p:nvCxnSpPr>
        <p:spPr>
          <a:xfrm>
            <a:off x="6396658" y="4068570"/>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6B336C1E-EBA6-A779-FE9B-7F6F7A1BA506}"/>
              </a:ext>
            </a:extLst>
          </p:cNvPr>
          <p:cNvCxnSpPr>
            <a:cxnSpLocks/>
          </p:cNvCxnSpPr>
          <p:nvPr/>
        </p:nvCxnSpPr>
        <p:spPr>
          <a:xfrm>
            <a:off x="1937680" y="4348843"/>
            <a:ext cx="445897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CAA65B1F-6F42-31AB-FC3E-8CE4263B11AF}"/>
              </a:ext>
            </a:extLst>
          </p:cNvPr>
          <p:cNvCxnSpPr>
            <a:cxnSpLocks/>
          </p:cNvCxnSpPr>
          <p:nvPr/>
        </p:nvCxnSpPr>
        <p:spPr>
          <a:xfrm>
            <a:off x="2285801" y="4348843"/>
            <a:ext cx="0" cy="3017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feld 52">
            <a:extLst>
              <a:ext uri="{FF2B5EF4-FFF2-40B4-BE49-F238E27FC236}">
                <a16:creationId xmlns:a16="http://schemas.microsoft.com/office/drawing/2014/main" id="{61B29B74-BE3D-4665-85F5-EED0A4C262E6}"/>
              </a:ext>
            </a:extLst>
          </p:cNvPr>
          <p:cNvSpPr txBox="1"/>
          <p:nvPr/>
        </p:nvSpPr>
        <p:spPr>
          <a:xfrm>
            <a:off x="1937680" y="4659910"/>
            <a:ext cx="7077579" cy="523220"/>
          </a:xfrm>
          <a:prstGeom prst="rect">
            <a:avLst/>
          </a:prstGeom>
          <a:noFill/>
        </p:spPr>
        <p:txBody>
          <a:bodyPr wrap="none" rtlCol="0">
            <a:spAutoFit/>
          </a:bodyPr>
          <a:lstStyle/>
          <a:p>
            <a:r>
              <a:rPr lang="de-DE" dirty="0"/>
              <a:t>Environment Variablen können bei jedem Container auch passend angegeben werden.</a:t>
            </a:r>
          </a:p>
          <a:p>
            <a:r>
              <a:rPr lang="de-DE" dirty="0"/>
              <a:t>Diese werden dann beim Starten des Containers der Anwendung mit gegeben. </a:t>
            </a:r>
          </a:p>
        </p:txBody>
      </p:sp>
    </p:spTree>
    <p:extLst>
      <p:ext uri="{BB962C8B-B14F-4D97-AF65-F5344CB8AC3E}">
        <p14:creationId xmlns:p14="http://schemas.microsoft.com/office/powerpoint/2010/main" val="2963778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024345"/>
            <a:ext cx="3432350" cy="954107"/>
          </a:xfrm>
          <a:prstGeom prst="rect">
            <a:avLst/>
          </a:prstGeom>
          <a:noFill/>
        </p:spPr>
        <p:txBody>
          <a:bodyPr wrap="none" rtlCol="0">
            <a:spAutoFit/>
          </a:bodyPr>
          <a:lstStyle/>
          <a:p>
            <a:pPr lvl="0"/>
            <a:r>
              <a:rPr lang="de-DE" sz="2800" dirty="0">
                <a:solidFill>
                  <a:srgbClr val="383838"/>
                </a:solidFill>
                <a:latin typeface="Bebas Neue"/>
                <a:ea typeface="Bebas Neue"/>
                <a:cs typeface="Bebas Neue"/>
                <a:sym typeface="Bebas Neue"/>
              </a:rPr>
              <a:t>Service-Architekturen mit </a:t>
            </a:r>
          </a:p>
          <a:p>
            <a:pPr lvl="0"/>
            <a:r>
              <a:rPr lang="de-DE" sz="2800" dirty="0">
                <a:solidFill>
                  <a:srgbClr val="383838"/>
                </a:solidFill>
                <a:latin typeface="Bebas Neue"/>
                <a:ea typeface="Bebas Neue"/>
                <a:cs typeface="Bebas Neue"/>
                <a:sym typeface="Bebas Neue"/>
              </a:rPr>
              <a:t>Docker </a:t>
            </a:r>
            <a:r>
              <a:rPr lang="de-DE" sz="2800" dirty="0" err="1">
                <a:solidFill>
                  <a:srgbClr val="383838"/>
                </a:solidFill>
                <a:latin typeface="Bebas Neue"/>
                <a:ea typeface="Bebas Neue"/>
                <a:cs typeface="Bebas Neue"/>
                <a:sym typeface="Bebas Neue"/>
              </a:rPr>
              <a:t>Compose</a:t>
            </a:r>
            <a:r>
              <a:rPr lang="de-DE" sz="2800" dirty="0">
                <a:solidFill>
                  <a:srgbClr val="383838"/>
                </a:solidFill>
                <a:latin typeface="Bebas Neue"/>
                <a:ea typeface="Bebas Neue"/>
                <a:cs typeface="Bebas Neue"/>
                <a:sym typeface="Bebas Neue"/>
              </a:rPr>
              <a:t> abbilden</a:t>
            </a:r>
          </a:p>
        </p:txBody>
      </p:sp>
      <p:sp>
        <p:nvSpPr>
          <p:cNvPr id="8" name="TextBox 7"/>
          <p:cNvSpPr txBox="1"/>
          <p:nvPr/>
        </p:nvSpPr>
        <p:spPr>
          <a:xfrm>
            <a:off x="585050" y="3969308"/>
            <a:ext cx="2496478" cy="367280"/>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Praktische Umsetzung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013F088A-2821-8D35-F122-89ECE60BBFBC}"/>
              </a:ext>
            </a:extLst>
          </p:cNvPr>
          <p:cNvPicPr>
            <a:picLocks noGrp="1" noChangeAspect="1"/>
          </p:cNvPicPr>
          <p:nvPr>
            <p:ph type="pic" sz="quarter" idx="10"/>
          </p:nvPr>
        </p:nvPicPr>
        <p:blipFill rotWithShape="1">
          <a:blip r:embed="rId2"/>
          <a:srcRect l="4319" t="-16417" r="8701" b="-13669"/>
          <a:stretch/>
        </p:blipFill>
        <p:spPr>
          <a:xfrm>
            <a:off x="4702175" y="0"/>
            <a:ext cx="7489825" cy="6858000"/>
          </a:xfrm>
          <a:solidFill>
            <a:schemeClr val="bg1"/>
          </a:solidFill>
        </p:spPr>
      </p:pic>
    </p:spTree>
    <p:extLst>
      <p:ext uri="{BB962C8B-B14F-4D97-AF65-F5344CB8AC3E}">
        <p14:creationId xmlns:p14="http://schemas.microsoft.com/office/powerpoint/2010/main" val="8778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Рисунок 4"/>
          <p:cNvSpPr>
            <a:spLocks noGrp="1"/>
          </p:cNvSpPr>
          <p:nvPr>
            <p:ph type="pic" sz="quarter" idx="10"/>
          </p:nvPr>
        </p:nvSpPr>
        <p:spPr/>
      </p:sp>
      <p:sp>
        <p:nvSpPr>
          <p:cNvPr id="6" name="Треугольник 5"/>
          <p:cNvSpPr/>
          <p:nvPr/>
        </p:nvSpPr>
        <p:spPr>
          <a:xfrm>
            <a:off x="5764149" y="5886790"/>
            <a:ext cx="828479" cy="714205"/>
          </a:xfrm>
          <a:prstGeom prst="triangle">
            <a:avLst/>
          </a:prstGeom>
          <a:ln>
            <a:noFill/>
          </a:ln>
          <a:effectLst>
            <a:outerShdw blurRad="127000" dist="38100" dir="10800000" algn="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Треугольник 6"/>
          <p:cNvSpPr/>
          <p:nvPr/>
        </p:nvSpPr>
        <p:spPr>
          <a:xfrm>
            <a:off x="9675447" y="3543376"/>
            <a:ext cx="828479" cy="714205"/>
          </a:xfrm>
          <a:prstGeom prst="triangle">
            <a:avLst/>
          </a:prstGeom>
          <a:ln>
            <a:noFill/>
          </a:ln>
          <a:effectLst>
            <a:outerShdw blurRad="127000" dist="38100" dir="10800000" algn="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Треугольник 7"/>
          <p:cNvSpPr/>
          <p:nvPr/>
        </p:nvSpPr>
        <p:spPr>
          <a:xfrm>
            <a:off x="6971323" y="3340175"/>
            <a:ext cx="3601236" cy="3104512"/>
          </a:xfrm>
          <a:prstGeom prst="triangle">
            <a:avLst/>
          </a:prstGeom>
          <a:ln>
            <a:noFill/>
          </a:ln>
          <a:effectLst>
            <a:outerShdw blurRad="127000" dist="38100" dir="10800000" algn="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9" name="TextBox 8"/>
          <p:cNvSpPr txBox="1"/>
          <p:nvPr/>
        </p:nvSpPr>
        <p:spPr>
          <a:xfrm>
            <a:off x="857542" y="3329719"/>
            <a:ext cx="997389" cy="543675"/>
          </a:xfrm>
          <a:prstGeom prst="rect">
            <a:avLst/>
          </a:prstGeom>
          <a:noFill/>
        </p:spPr>
        <p:txBody>
          <a:bodyPr wrap="none" rtlCol="0">
            <a:spAutoFit/>
          </a:bodyPr>
          <a:lstStyle/>
          <a:p>
            <a:pPr algn="ctr" defTabSz="914377">
              <a:buClrTx/>
            </a:pPr>
            <a:r>
              <a:rPr lang="en-US" sz="2933" kern="1200" dirty="0">
                <a:solidFill>
                  <a:srgbClr val="383838"/>
                </a:solidFill>
                <a:latin typeface="Bebas Neue" charset="0"/>
                <a:ea typeface="Bebas Neue" charset="0"/>
                <a:cs typeface="Bebas Neue" charset="0"/>
              </a:rPr>
              <a:t>Praxis</a:t>
            </a:r>
            <a:endParaRPr lang="ru-RU" sz="2933" kern="1200" dirty="0">
              <a:solidFill>
                <a:srgbClr val="383838"/>
              </a:solidFill>
              <a:latin typeface="Bebas Neue" charset="0"/>
              <a:ea typeface="Bebas Neue" charset="0"/>
              <a:cs typeface="Bebas Neue" charset="0"/>
            </a:endParaRPr>
          </a:p>
        </p:txBody>
      </p:sp>
      <p:sp>
        <p:nvSpPr>
          <p:cNvPr id="10" name="TextBox 9"/>
          <p:cNvSpPr txBox="1"/>
          <p:nvPr/>
        </p:nvSpPr>
        <p:spPr>
          <a:xfrm>
            <a:off x="2837856" y="2918901"/>
            <a:ext cx="4133467" cy="1365310"/>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Im folgenden werden wir uns einem weiteren Beispiel Anwendung Docker </a:t>
            </a:r>
            <a:r>
              <a:rPr lang="de-DE" sz="800" kern="1200" dirty="0" err="1">
                <a:solidFill>
                  <a:srgbClr val="FFFFFF">
                    <a:lumMod val="50000"/>
                  </a:srgbClr>
                </a:solidFill>
                <a:latin typeface="Open Sans" charset="0"/>
                <a:ea typeface="Open Sans" charset="0"/>
                <a:cs typeface="Open Sans" charset="0"/>
              </a:rPr>
              <a:t>Compose</a:t>
            </a:r>
            <a:r>
              <a:rPr lang="de-DE" sz="800" kern="1200" dirty="0">
                <a:solidFill>
                  <a:srgbClr val="FFFFFF">
                    <a:lumMod val="50000"/>
                  </a:srgbClr>
                </a:solidFill>
                <a:latin typeface="Open Sans" charset="0"/>
                <a:ea typeface="Open Sans" charset="0"/>
                <a:cs typeface="Open Sans" charset="0"/>
              </a:rPr>
              <a:t> widmen und diese durchsielen. Dieses mal müssen Sie aber ohne aktive Zuweisung die Anwendung ausführen und zum laufen bekommen. </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Hierfür finden Sie auf der nächsten Seite den Link zur Anwendung welche Sie austesten sollen. Dokumentieren Sie ihre Erfahrungen und Erkenntnisse aus der Aufgabe und diskutieren Sie diese in der Gruppe.</a:t>
            </a:r>
          </a:p>
        </p:txBody>
      </p:sp>
      <p:sp>
        <p:nvSpPr>
          <p:cNvPr id="11" name="Прямоугольник 10"/>
          <p:cNvSpPr/>
          <p:nvPr/>
        </p:nvSpPr>
        <p:spPr>
          <a:xfrm>
            <a:off x="2519015" y="2511020"/>
            <a:ext cx="4800" cy="22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4" name="TextBox 13"/>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18</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94820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283898" y="3075057"/>
            <a:ext cx="762420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https://docs.docker.com/samples/django/</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19</a:t>
              </a:r>
            </a:p>
          </p:txBody>
        </p:sp>
      </p:grpSp>
    </p:spTree>
    <p:extLst>
      <p:ext uri="{BB962C8B-B14F-4D97-AF65-F5344CB8AC3E}">
        <p14:creationId xmlns:p14="http://schemas.microsoft.com/office/powerpoint/2010/main" val="2566145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268" y="167466"/>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7334783" y="2601831"/>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9623882" y="2979320"/>
            <a:ext cx="2152467"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Segoe UI Light" panose="020B0502040204020203" pitchFamily="34" charset="0"/>
                <a:cs typeface="Segoe UI Light" panose="020B0502040204020203" pitchFamily="34" charset="0"/>
              </a:rPr>
              <a:t>Cöppicus</a:t>
            </a:r>
            <a:endPar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6120233"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10045441" y="2654165"/>
            <a:ext cx="1533846" cy="336807"/>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a:t>
            </a:r>
          </a:p>
        </p:txBody>
      </p:sp>
      <p:sp>
        <p:nvSpPr>
          <p:cNvPr id="24" name="Rechteck 23">
            <a:extLst>
              <a:ext uri="{FF2B5EF4-FFF2-40B4-BE49-F238E27FC236}">
                <a16:creationId xmlns:a16="http://schemas.microsoft.com/office/drawing/2014/main" id="{74A49754-0790-4536-B23F-FF97519A95DE}"/>
              </a:ext>
            </a:extLst>
          </p:cNvPr>
          <p:cNvSpPr/>
          <p:nvPr/>
        </p:nvSpPr>
        <p:spPr>
          <a:xfrm>
            <a:off x="43196" y="236863"/>
            <a:ext cx="5497929"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Ihr Veranstalter</a:t>
            </a:r>
          </a:p>
        </p:txBody>
      </p:sp>
    </p:spTree>
    <p:extLst>
      <p:ext uri="{BB962C8B-B14F-4D97-AF65-F5344CB8AC3E}">
        <p14:creationId xmlns:p14="http://schemas.microsoft.com/office/powerpoint/2010/main" val="7273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Группа 24"/>
          <p:cNvGrpSpPr/>
          <p:nvPr/>
        </p:nvGrpSpPr>
        <p:grpSpPr>
          <a:xfrm>
            <a:off x="1825763" y="3201447"/>
            <a:ext cx="2483048" cy="2652831"/>
            <a:chOff x="1369322" y="2401085"/>
            <a:chExt cx="1862286" cy="1989623"/>
          </a:xfrm>
        </p:grpSpPr>
        <p:sp>
          <p:nvSpPr>
            <p:cNvPr id="2" name="Freeform 1"/>
            <p:cNvSpPr>
              <a:spLocks noChangeArrowheads="1"/>
            </p:cNvSpPr>
            <p:nvPr/>
          </p:nvSpPr>
          <p:spPr bwMode="auto">
            <a:xfrm>
              <a:off x="1850576" y="3514338"/>
              <a:ext cx="449421" cy="876370"/>
            </a:xfrm>
            <a:custGeom>
              <a:avLst/>
              <a:gdLst>
                <a:gd name="T0" fmla="*/ 2114 w 2115"/>
                <a:gd name="T1" fmla="*/ 0 h 4128"/>
                <a:gd name="T2" fmla="*/ 2114 w 2115"/>
                <a:gd name="T3" fmla="*/ 0 h 4128"/>
                <a:gd name="T4" fmla="*/ 2114 w 2115"/>
                <a:gd name="T5" fmla="*/ 3078 h 4128"/>
                <a:gd name="T6" fmla="*/ 1066 w 2115"/>
                <a:gd name="T7" fmla="*/ 4127 h 4128"/>
                <a:gd name="T8" fmla="*/ 0 w 2115"/>
                <a:gd name="T9" fmla="*/ 3078 h 4128"/>
              </a:gdLst>
              <a:ahLst/>
              <a:cxnLst>
                <a:cxn ang="0">
                  <a:pos x="T0" y="T1"/>
                </a:cxn>
                <a:cxn ang="0">
                  <a:pos x="T2" y="T3"/>
                </a:cxn>
                <a:cxn ang="0">
                  <a:pos x="T4" y="T5"/>
                </a:cxn>
                <a:cxn ang="0">
                  <a:pos x="T6" y="T7"/>
                </a:cxn>
                <a:cxn ang="0">
                  <a:pos x="T8" y="T9"/>
                </a:cxn>
              </a:cxnLst>
              <a:rect l="0" t="0" r="r" b="b"/>
              <a:pathLst>
                <a:path w="2115" h="4128">
                  <a:moveTo>
                    <a:pt x="2114" y="0"/>
                  </a:moveTo>
                  <a:lnTo>
                    <a:pt x="2114" y="0"/>
                  </a:lnTo>
                  <a:cubicBezTo>
                    <a:pt x="2114" y="3078"/>
                    <a:pt x="2114" y="3078"/>
                    <a:pt x="2114" y="3078"/>
                  </a:cubicBezTo>
                  <a:cubicBezTo>
                    <a:pt x="2114" y="3663"/>
                    <a:pt x="1651" y="4127"/>
                    <a:pt x="1066" y="4127"/>
                  </a:cubicBezTo>
                  <a:cubicBezTo>
                    <a:pt x="481" y="4127"/>
                    <a:pt x="0" y="3663"/>
                    <a:pt x="0" y="3078"/>
                  </a:cubicBezTo>
                </a:path>
              </a:pathLst>
            </a:custGeom>
            <a:noFill/>
            <a:ln w="63500" cap="flat">
              <a:solidFill>
                <a:srgbClr val="3939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3" name="Line 2"/>
            <p:cNvSpPr>
              <a:spLocks noChangeShapeType="1"/>
            </p:cNvSpPr>
            <p:nvPr/>
          </p:nvSpPr>
          <p:spPr bwMode="auto">
            <a:xfrm>
              <a:off x="2299997" y="3237195"/>
              <a:ext cx="936" cy="288378"/>
            </a:xfrm>
            <a:prstGeom prst="line">
              <a:avLst/>
            </a:prstGeom>
            <a:noFill/>
            <a:ln w="105120" cap="flat">
              <a:solidFill>
                <a:srgbClr val="39393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4" name="Freeform 3"/>
            <p:cNvSpPr>
              <a:spLocks noChangeArrowheads="1"/>
            </p:cNvSpPr>
            <p:nvPr/>
          </p:nvSpPr>
          <p:spPr bwMode="auto">
            <a:xfrm>
              <a:off x="1369322" y="2401085"/>
              <a:ext cx="1862286" cy="930675"/>
            </a:xfrm>
            <a:custGeom>
              <a:avLst/>
              <a:gdLst>
                <a:gd name="T0" fmla="*/ 8012 w 8770"/>
                <a:gd name="T1" fmla="*/ 3937 h 4385"/>
                <a:gd name="T2" fmla="*/ 8012 w 8770"/>
                <a:gd name="T3" fmla="*/ 3937 h 4385"/>
                <a:gd name="T4" fmla="*/ 8769 w 8770"/>
                <a:gd name="T5" fmla="*/ 4384 h 4385"/>
                <a:gd name="T6" fmla="*/ 4384 w 8770"/>
                <a:gd name="T7" fmla="*/ 0 h 4385"/>
                <a:gd name="T8" fmla="*/ 0 w 8770"/>
                <a:gd name="T9" fmla="*/ 4384 h 4385"/>
                <a:gd name="T10" fmla="*/ 757 w 8770"/>
                <a:gd name="T11" fmla="*/ 3937 h 4385"/>
                <a:gd name="T12" fmla="*/ 1513 w 8770"/>
                <a:gd name="T13" fmla="*/ 4384 h 4385"/>
                <a:gd name="T14" fmla="*/ 2425 w 8770"/>
                <a:gd name="T15" fmla="*/ 3937 h 4385"/>
                <a:gd name="T16" fmla="*/ 3336 w 8770"/>
                <a:gd name="T17" fmla="*/ 4384 h 4385"/>
                <a:gd name="T18" fmla="*/ 4384 w 8770"/>
                <a:gd name="T19" fmla="*/ 3937 h 4385"/>
                <a:gd name="T20" fmla="*/ 5450 w 8770"/>
                <a:gd name="T21" fmla="*/ 4384 h 4385"/>
                <a:gd name="T22" fmla="*/ 6344 w 8770"/>
                <a:gd name="T23" fmla="*/ 3937 h 4385"/>
                <a:gd name="T24" fmla="*/ 7255 w 8770"/>
                <a:gd name="T25" fmla="*/ 4384 h 4385"/>
                <a:gd name="T26" fmla="*/ 8012 w 8770"/>
                <a:gd name="T27" fmla="*/ 3937 h 4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70" h="4385">
                  <a:moveTo>
                    <a:pt x="8012" y="3937"/>
                  </a:moveTo>
                  <a:lnTo>
                    <a:pt x="8012" y="3937"/>
                  </a:lnTo>
                  <a:cubicBezTo>
                    <a:pt x="8425" y="3937"/>
                    <a:pt x="8769" y="4384"/>
                    <a:pt x="8769" y="4384"/>
                  </a:cubicBezTo>
                  <a:cubicBezTo>
                    <a:pt x="8769" y="1961"/>
                    <a:pt x="6809" y="0"/>
                    <a:pt x="4384" y="0"/>
                  </a:cubicBezTo>
                  <a:cubicBezTo>
                    <a:pt x="1960" y="0"/>
                    <a:pt x="0" y="1961"/>
                    <a:pt x="0" y="4384"/>
                  </a:cubicBezTo>
                  <a:cubicBezTo>
                    <a:pt x="0" y="4384"/>
                    <a:pt x="344" y="3937"/>
                    <a:pt x="757" y="3937"/>
                  </a:cubicBezTo>
                  <a:cubicBezTo>
                    <a:pt x="1169" y="3937"/>
                    <a:pt x="1513" y="4384"/>
                    <a:pt x="1513" y="4384"/>
                  </a:cubicBezTo>
                  <a:cubicBezTo>
                    <a:pt x="1513" y="4384"/>
                    <a:pt x="1926" y="3937"/>
                    <a:pt x="2425" y="3937"/>
                  </a:cubicBezTo>
                  <a:cubicBezTo>
                    <a:pt x="2923" y="3937"/>
                    <a:pt x="3336" y="4384"/>
                    <a:pt x="3336" y="4384"/>
                  </a:cubicBezTo>
                  <a:cubicBezTo>
                    <a:pt x="3336" y="4384"/>
                    <a:pt x="3800" y="3937"/>
                    <a:pt x="4384" y="3937"/>
                  </a:cubicBezTo>
                  <a:cubicBezTo>
                    <a:pt x="4969" y="3937"/>
                    <a:pt x="5450" y="4384"/>
                    <a:pt x="5450" y="4384"/>
                  </a:cubicBezTo>
                  <a:cubicBezTo>
                    <a:pt x="5450" y="4384"/>
                    <a:pt x="5846" y="3937"/>
                    <a:pt x="6344" y="3937"/>
                  </a:cubicBezTo>
                  <a:cubicBezTo>
                    <a:pt x="6860" y="3937"/>
                    <a:pt x="7255" y="4384"/>
                    <a:pt x="7255" y="4384"/>
                  </a:cubicBezTo>
                  <a:cubicBezTo>
                    <a:pt x="7255" y="4384"/>
                    <a:pt x="7599" y="3937"/>
                    <a:pt x="8012" y="3937"/>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defTabSz="914377">
                <a:buClrTx/>
              </a:pPr>
              <a:endParaRPr lang="ru-RU" sz="1800" kern="1200">
                <a:solidFill>
                  <a:srgbClr val="000000"/>
                </a:solidFill>
                <a:latin typeface="Calibri" panose="020F0502020204030204"/>
              </a:endParaRPr>
            </a:p>
          </p:txBody>
        </p:sp>
        <p:sp>
          <p:nvSpPr>
            <p:cNvPr id="5" name="Freeform 4"/>
            <p:cNvSpPr>
              <a:spLocks noChangeArrowheads="1"/>
            </p:cNvSpPr>
            <p:nvPr/>
          </p:nvSpPr>
          <p:spPr bwMode="auto">
            <a:xfrm>
              <a:off x="1369322" y="2401085"/>
              <a:ext cx="1862286" cy="930675"/>
            </a:xfrm>
            <a:custGeom>
              <a:avLst/>
              <a:gdLst>
                <a:gd name="T0" fmla="*/ 0 w 8770"/>
                <a:gd name="T1" fmla="*/ 4384 h 4385"/>
                <a:gd name="T2" fmla="*/ 0 w 8770"/>
                <a:gd name="T3" fmla="*/ 4384 h 4385"/>
                <a:gd name="T4" fmla="*/ 4384 w 8770"/>
                <a:gd name="T5" fmla="*/ 0 h 4385"/>
                <a:gd name="T6" fmla="*/ 8769 w 8770"/>
                <a:gd name="T7" fmla="*/ 4384 h 4385"/>
              </a:gdLst>
              <a:ahLst/>
              <a:cxnLst>
                <a:cxn ang="0">
                  <a:pos x="T0" y="T1"/>
                </a:cxn>
                <a:cxn ang="0">
                  <a:pos x="T2" y="T3"/>
                </a:cxn>
                <a:cxn ang="0">
                  <a:pos x="T4" y="T5"/>
                </a:cxn>
                <a:cxn ang="0">
                  <a:pos x="T6" y="T7"/>
                </a:cxn>
              </a:cxnLst>
              <a:rect l="0" t="0" r="r" b="b"/>
              <a:pathLst>
                <a:path w="8770" h="4385">
                  <a:moveTo>
                    <a:pt x="0" y="4384"/>
                  </a:moveTo>
                  <a:lnTo>
                    <a:pt x="0" y="4384"/>
                  </a:lnTo>
                  <a:cubicBezTo>
                    <a:pt x="0" y="1961"/>
                    <a:pt x="1960" y="0"/>
                    <a:pt x="4384" y="0"/>
                  </a:cubicBezTo>
                  <a:cubicBezTo>
                    <a:pt x="6809" y="0"/>
                    <a:pt x="8769" y="1961"/>
                    <a:pt x="8769" y="4384"/>
                  </a:cubicBezTo>
                </a:path>
              </a:pathLst>
            </a:custGeom>
            <a:noFill/>
            <a:ln w="76200" cap="flat">
              <a:solidFill>
                <a:srgbClr val="3939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6" name="Freeform 5"/>
            <p:cNvSpPr>
              <a:spLocks noChangeArrowheads="1"/>
            </p:cNvSpPr>
            <p:nvPr/>
          </p:nvSpPr>
          <p:spPr bwMode="auto">
            <a:xfrm>
              <a:off x="1690470" y="2401085"/>
              <a:ext cx="1219053" cy="930675"/>
            </a:xfrm>
            <a:custGeom>
              <a:avLst/>
              <a:gdLst>
                <a:gd name="T0" fmla="*/ 0 w 5743"/>
                <a:gd name="T1" fmla="*/ 4384 h 4385"/>
                <a:gd name="T2" fmla="*/ 0 w 5743"/>
                <a:gd name="T3" fmla="*/ 4384 h 4385"/>
                <a:gd name="T4" fmla="*/ 2871 w 5743"/>
                <a:gd name="T5" fmla="*/ 0 h 4385"/>
                <a:gd name="T6" fmla="*/ 5742 w 5743"/>
                <a:gd name="T7" fmla="*/ 4384 h 4385"/>
              </a:gdLst>
              <a:ahLst/>
              <a:cxnLst>
                <a:cxn ang="0">
                  <a:pos x="T0" y="T1"/>
                </a:cxn>
                <a:cxn ang="0">
                  <a:pos x="T2" y="T3"/>
                </a:cxn>
                <a:cxn ang="0">
                  <a:pos x="T4" y="T5"/>
                </a:cxn>
                <a:cxn ang="0">
                  <a:pos x="T6" y="T7"/>
                </a:cxn>
              </a:cxnLst>
              <a:rect l="0" t="0" r="r" b="b"/>
              <a:pathLst>
                <a:path w="5743" h="4385">
                  <a:moveTo>
                    <a:pt x="0" y="4384"/>
                  </a:moveTo>
                  <a:lnTo>
                    <a:pt x="0" y="4384"/>
                  </a:lnTo>
                  <a:cubicBezTo>
                    <a:pt x="0" y="1961"/>
                    <a:pt x="1204" y="0"/>
                    <a:pt x="2871" y="0"/>
                  </a:cubicBezTo>
                  <a:cubicBezTo>
                    <a:pt x="4539" y="0"/>
                    <a:pt x="5742" y="1961"/>
                    <a:pt x="5742" y="4384"/>
                  </a:cubicBezTo>
                </a:path>
              </a:pathLst>
            </a:custGeom>
            <a:noFill/>
            <a:ln w="76200" cap="flat">
              <a:solidFill>
                <a:srgbClr val="3939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7" name="Freeform 6"/>
            <p:cNvSpPr>
              <a:spLocks noChangeArrowheads="1"/>
            </p:cNvSpPr>
            <p:nvPr/>
          </p:nvSpPr>
          <p:spPr bwMode="auto">
            <a:xfrm>
              <a:off x="2077159" y="2401085"/>
              <a:ext cx="449421" cy="930675"/>
            </a:xfrm>
            <a:custGeom>
              <a:avLst/>
              <a:gdLst>
                <a:gd name="T0" fmla="*/ 0 w 2115"/>
                <a:gd name="T1" fmla="*/ 4384 h 4385"/>
                <a:gd name="T2" fmla="*/ 0 w 2115"/>
                <a:gd name="T3" fmla="*/ 4384 h 4385"/>
                <a:gd name="T4" fmla="*/ 1048 w 2115"/>
                <a:gd name="T5" fmla="*/ 0 h 4385"/>
                <a:gd name="T6" fmla="*/ 2114 w 2115"/>
                <a:gd name="T7" fmla="*/ 4384 h 4385"/>
              </a:gdLst>
              <a:ahLst/>
              <a:cxnLst>
                <a:cxn ang="0">
                  <a:pos x="T0" y="T1"/>
                </a:cxn>
                <a:cxn ang="0">
                  <a:pos x="T2" y="T3"/>
                </a:cxn>
                <a:cxn ang="0">
                  <a:pos x="T4" y="T5"/>
                </a:cxn>
                <a:cxn ang="0">
                  <a:pos x="T6" y="T7"/>
                </a:cxn>
              </a:cxnLst>
              <a:rect l="0" t="0" r="r" b="b"/>
              <a:pathLst>
                <a:path w="2115" h="4385">
                  <a:moveTo>
                    <a:pt x="0" y="4384"/>
                  </a:moveTo>
                  <a:lnTo>
                    <a:pt x="0" y="4384"/>
                  </a:lnTo>
                  <a:cubicBezTo>
                    <a:pt x="0" y="1961"/>
                    <a:pt x="293" y="0"/>
                    <a:pt x="1048" y="0"/>
                  </a:cubicBezTo>
                  <a:cubicBezTo>
                    <a:pt x="1805" y="0"/>
                    <a:pt x="2114" y="1961"/>
                    <a:pt x="2114" y="4384"/>
                  </a:cubicBezTo>
                </a:path>
              </a:pathLst>
            </a:custGeom>
            <a:noFill/>
            <a:ln w="76200" cap="flat">
              <a:solidFill>
                <a:srgbClr val="39393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grpSp>
      <p:grpSp>
        <p:nvGrpSpPr>
          <p:cNvPr id="39" name="Группа 38"/>
          <p:cNvGrpSpPr/>
          <p:nvPr/>
        </p:nvGrpSpPr>
        <p:grpSpPr>
          <a:xfrm>
            <a:off x="1674707" y="2539801"/>
            <a:ext cx="555535" cy="555535"/>
            <a:chOff x="1256030" y="1904850"/>
            <a:chExt cx="416651" cy="416651"/>
          </a:xfrm>
        </p:grpSpPr>
        <p:sp>
          <p:nvSpPr>
            <p:cNvPr id="8" name="Freeform 7"/>
            <p:cNvSpPr>
              <a:spLocks noChangeArrowheads="1"/>
            </p:cNvSpPr>
            <p:nvPr/>
          </p:nvSpPr>
          <p:spPr bwMode="auto">
            <a:xfrm>
              <a:off x="1256030" y="1904850"/>
              <a:ext cx="416651" cy="416651"/>
            </a:xfrm>
            <a:custGeom>
              <a:avLst/>
              <a:gdLst>
                <a:gd name="T0" fmla="*/ 1961 w 1962"/>
                <a:gd name="T1" fmla="*/ 980 h 1962"/>
                <a:gd name="T2" fmla="*/ 1961 w 1962"/>
                <a:gd name="T3" fmla="*/ 980 h 1962"/>
                <a:gd name="T4" fmla="*/ 980 w 1962"/>
                <a:gd name="T5" fmla="*/ 1961 h 1962"/>
                <a:gd name="T6" fmla="*/ 0 w 1962"/>
                <a:gd name="T7" fmla="*/ 980 h 1962"/>
                <a:gd name="T8" fmla="*/ 980 w 1962"/>
                <a:gd name="T9" fmla="*/ 0 h 1962"/>
                <a:gd name="T10" fmla="*/ 1961 w 1962"/>
                <a:gd name="T11" fmla="*/ 980 h 1962"/>
              </a:gdLst>
              <a:ahLst/>
              <a:cxnLst>
                <a:cxn ang="0">
                  <a:pos x="T0" y="T1"/>
                </a:cxn>
                <a:cxn ang="0">
                  <a:pos x="T2" y="T3"/>
                </a:cxn>
                <a:cxn ang="0">
                  <a:pos x="T4" y="T5"/>
                </a:cxn>
                <a:cxn ang="0">
                  <a:pos x="T6" y="T7"/>
                </a:cxn>
                <a:cxn ang="0">
                  <a:pos x="T8" y="T9"/>
                </a:cxn>
                <a:cxn ang="0">
                  <a:pos x="T10" y="T11"/>
                </a:cxn>
              </a:cxnLst>
              <a:rect l="0" t="0" r="r" b="b"/>
              <a:pathLst>
                <a:path w="1962" h="1962">
                  <a:moveTo>
                    <a:pt x="1961" y="980"/>
                  </a:moveTo>
                  <a:lnTo>
                    <a:pt x="1961" y="980"/>
                  </a:lnTo>
                  <a:cubicBezTo>
                    <a:pt x="1961" y="1514"/>
                    <a:pt x="1513" y="1961"/>
                    <a:pt x="980" y="1961"/>
                  </a:cubicBezTo>
                  <a:cubicBezTo>
                    <a:pt x="447" y="1961"/>
                    <a:pt x="0" y="1514"/>
                    <a:pt x="0" y="980"/>
                  </a:cubicBezTo>
                  <a:cubicBezTo>
                    <a:pt x="0" y="448"/>
                    <a:pt x="447" y="0"/>
                    <a:pt x="980" y="0"/>
                  </a:cubicBezTo>
                  <a:cubicBezTo>
                    <a:pt x="1513" y="0"/>
                    <a:pt x="1961" y="448"/>
                    <a:pt x="1961" y="980"/>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defTabSz="914377">
                <a:buClrTx/>
              </a:pPr>
              <a:endParaRPr lang="ru-RU" sz="1800" kern="1200">
                <a:solidFill>
                  <a:srgbClr val="000000"/>
                </a:solidFill>
                <a:latin typeface="Calibri" panose="020F0502020204030204"/>
              </a:endParaRPr>
            </a:p>
          </p:txBody>
        </p:sp>
        <p:sp>
          <p:nvSpPr>
            <p:cNvPr id="11" name="Freeform 10"/>
            <p:cNvSpPr>
              <a:spLocks noChangeArrowheads="1"/>
            </p:cNvSpPr>
            <p:nvPr/>
          </p:nvSpPr>
          <p:spPr bwMode="auto">
            <a:xfrm>
              <a:off x="1379621" y="2032186"/>
              <a:ext cx="168533" cy="95502"/>
            </a:xfrm>
            <a:custGeom>
              <a:avLst/>
              <a:gdLst>
                <a:gd name="T0" fmla="*/ 395 w 792"/>
                <a:gd name="T1" fmla="*/ 447 h 448"/>
                <a:gd name="T2" fmla="*/ 395 w 792"/>
                <a:gd name="T3" fmla="*/ 447 h 448"/>
                <a:gd name="T4" fmla="*/ 361 w 792"/>
                <a:gd name="T5" fmla="*/ 430 h 448"/>
                <a:gd name="T6" fmla="*/ 34 w 792"/>
                <a:gd name="T7" fmla="*/ 292 h 448"/>
                <a:gd name="T8" fmla="*/ 0 w 792"/>
                <a:gd name="T9" fmla="*/ 224 h 448"/>
                <a:gd name="T10" fmla="*/ 34 w 792"/>
                <a:gd name="T11" fmla="*/ 155 h 448"/>
                <a:gd name="T12" fmla="*/ 361 w 792"/>
                <a:gd name="T13" fmla="*/ 17 h 448"/>
                <a:gd name="T14" fmla="*/ 430 w 792"/>
                <a:gd name="T15" fmla="*/ 17 h 448"/>
                <a:gd name="T16" fmla="*/ 739 w 792"/>
                <a:gd name="T17" fmla="*/ 155 h 448"/>
                <a:gd name="T18" fmla="*/ 791 w 792"/>
                <a:gd name="T19" fmla="*/ 224 h 448"/>
                <a:gd name="T20" fmla="*/ 739 w 792"/>
                <a:gd name="T21" fmla="*/ 292 h 448"/>
                <a:gd name="T22" fmla="*/ 430 w 792"/>
                <a:gd name="T23" fmla="*/ 430 h 448"/>
                <a:gd name="T24" fmla="*/ 395 w 792"/>
                <a:gd name="T25" fmla="*/ 447 h 448"/>
                <a:gd name="T26" fmla="*/ 395 w 792"/>
                <a:gd name="T27" fmla="*/ 52 h 448"/>
                <a:gd name="T28" fmla="*/ 395 w 792"/>
                <a:gd name="T29" fmla="*/ 52 h 448"/>
                <a:gd name="T30" fmla="*/ 378 w 792"/>
                <a:gd name="T31" fmla="*/ 52 h 448"/>
                <a:gd name="T32" fmla="*/ 51 w 792"/>
                <a:gd name="T33" fmla="*/ 190 h 448"/>
                <a:gd name="T34" fmla="*/ 34 w 792"/>
                <a:gd name="T35" fmla="*/ 224 h 448"/>
                <a:gd name="T36" fmla="*/ 51 w 792"/>
                <a:gd name="T37" fmla="*/ 258 h 448"/>
                <a:gd name="T38" fmla="*/ 378 w 792"/>
                <a:gd name="T39" fmla="*/ 396 h 448"/>
                <a:gd name="T40" fmla="*/ 413 w 792"/>
                <a:gd name="T41" fmla="*/ 396 h 448"/>
                <a:gd name="T42" fmla="*/ 722 w 792"/>
                <a:gd name="T43" fmla="*/ 258 h 448"/>
                <a:gd name="T44" fmla="*/ 757 w 792"/>
                <a:gd name="T45" fmla="*/ 224 h 448"/>
                <a:gd name="T46" fmla="*/ 722 w 792"/>
                <a:gd name="T47" fmla="*/ 190 h 448"/>
                <a:gd name="T48" fmla="*/ 413 w 792"/>
                <a:gd name="T49" fmla="*/ 52 h 448"/>
                <a:gd name="T50" fmla="*/ 395 w 792"/>
                <a:gd name="T51" fmla="*/ 52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2" h="448">
                  <a:moveTo>
                    <a:pt x="395" y="447"/>
                  </a:moveTo>
                  <a:lnTo>
                    <a:pt x="395" y="447"/>
                  </a:lnTo>
                  <a:cubicBezTo>
                    <a:pt x="378" y="447"/>
                    <a:pt x="378" y="447"/>
                    <a:pt x="361" y="430"/>
                  </a:cubicBezTo>
                  <a:cubicBezTo>
                    <a:pt x="34" y="292"/>
                    <a:pt x="34" y="292"/>
                    <a:pt x="34" y="292"/>
                  </a:cubicBezTo>
                  <a:cubicBezTo>
                    <a:pt x="17" y="275"/>
                    <a:pt x="0" y="258"/>
                    <a:pt x="0" y="224"/>
                  </a:cubicBezTo>
                  <a:cubicBezTo>
                    <a:pt x="0" y="190"/>
                    <a:pt x="17" y="155"/>
                    <a:pt x="34" y="155"/>
                  </a:cubicBezTo>
                  <a:cubicBezTo>
                    <a:pt x="361" y="17"/>
                    <a:pt x="361" y="17"/>
                    <a:pt x="361" y="17"/>
                  </a:cubicBezTo>
                  <a:cubicBezTo>
                    <a:pt x="378" y="0"/>
                    <a:pt x="413" y="0"/>
                    <a:pt x="430" y="17"/>
                  </a:cubicBezTo>
                  <a:cubicBezTo>
                    <a:pt x="739" y="155"/>
                    <a:pt x="739" y="155"/>
                    <a:pt x="739" y="155"/>
                  </a:cubicBezTo>
                  <a:cubicBezTo>
                    <a:pt x="774" y="155"/>
                    <a:pt x="791" y="190"/>
                    <a:pt x="791" y="224"/>
                  </a:cubicBezTo>
                  <a:cubicBezTo>
                    <a:pt x="791" y="258"/>
                    <a:pt x="774" y="275"/>
                    <a:pt x="739" y="292"/>
                  </a:cubicBezTo>
                  <a:cubicBezTo>
                    <a:pt x="430" y="430"/>
                    <a:pt x="430" y="430"/>
                    <a:pt x="430" y="430"/>
                  </a:cubicBezTo>
                  <a:cubicBezTo>
                    <a:pt x="413" y="447"/>
                    <a:pt x="395" y="447"/>
                    <a:pt x="395" y="447"/>
                  </a:cubicBezTo>
                  <a:close/>
                  <a:moveTo>
                    <a:pt x="395" y="52"/>
                  </a:moveTo>
                  <a:lnTo>
                    <a:pt x="395" y="52"/>
                  </a:lnTo>
                  <a:lnTo>
                    <a:pt x="378" y="52"/>
                  </a:lnTo>
                  <a:cubicBezTo>
                    <a:pt x="51" y="190"/>
                    <a:pt x="51" y="190"/>
                    <a:pt x="51" y="190"/>
                  </a:cubicBezTo>
                  <a:cubicBezTo>
                    <a:pt x="51" y="190"/>
                    <a:pt x="34" y="207"/>
                    <a:pt x="34" y="224"/>
                  </a:cubicBezTo>
                  <a:cubicBezTo>
                    <a:pt x="34" y="241"/>
                    <a:pt x="51" y="258"/>
                    <a:pt x="51" y="258"/>
                  </a:cubicBezTo>
                  <a:cubicBezTo>
                    <a:pt x="378" y="396"/>
                    <a:pt x="378" y="396"/>
                    <a:pt x="378" y="396"/>
                  </a:cubicBezTo>
                  <a:cubicBezTo>
                    <a:pt x="395" y="396"/>
                    <a:pt x="395" y="396"/>
                    <a:pt x="413" y="396"/>
                  </a:cubicBezTo>
                  <a:cubicBezTo>
                    <a:pt x="722" y="258"/>
                    <a:pt x="722" y="258"/>
                    <a:pt x="722" y="258"/>
                  </a:cubicBezTo>
                  <a:cubicBezTo>
                    <a:pt x="739" y="258"/>
                    <a:pt x="757" y="241"/>
                    <a:pt x="757" y="224"/>
                  </a:cubicBezTo>
                  <a:cubicBezTo>
                    <a:pt x="757" y="207"/>
                    <a:pt x="739" y="190"/>
                    <a:pt x="722" y="190"/>
                  </a:cubicBezTo>
                  <a:cubicBezTo>
                    <a:pt x="413" y="52"/>
                    <a:pt x="413" y="52"/>
                    <a:pt x="413" y="52"/>
                  </a:cubicBezTo>
                  <a:cubicBezTo>
                    <a:pt x="395" y="52"/>
                    <a:pt x="395" y="52"/>
                    <a:pt x="395" y="52"/>
                  </a:cubicBez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2" name="Freeform 11"/>
            <p:cNvSpPr>
              <a:spLocks noChangeArrowheads="1"/>
            </p:cNvSpPr>
            <p:nvPr/>
          </p:nvSpPr>
          <p:spPr bwMode="auto">
            <a:xfrm>
              <a:off x="1379621" y="2123942"/>
              <a:ext cx="168533" cy="61795"/>
            </a:xfrm>
            <a:custGeom>
              <a:avLst/>
              <a:gdLst>
                <a:gd name="T0" fmla="*/ 395 w 792"/>
                <a:gd name="T1" fmla="*/ 292 h 293"/>
                <a:gd name="T2" fmla="*/ 395 w 792"/>
                <a:gd name="T3" fmla="*/ 292 h 293"/>
                <a:gd name="T4" fmla="*/ 361 w 792"/>
                <a:gd name="T5" fmla="*/ 292 h 293"/>
                <a:gd name="T6" fmla="*/ 51 w 792"/>
                <a:gd name="T7" fmla="*/ 155 h 293"/>
                <a:gd name="T8" fmla="*/ 0 w 792"/>
                <a:gd name="T9" fmla="*/ 69 h 293"/>
                <a:gd name="T10" fmla="*/ 51 w 792"/>
                <a:gd name="T11" fmla="*/ 0 h 293"/>
                <a:gd name="T12" fmla="*/ 69 w 792"/>
                <a:gd name="T13" fmla="*/ 17 h 293"/>
                <a:gd name="T14" fmla="*/ 69 w 792"/>
                <a:gd name="T15" fmla="*/ 35 h 293"/>
                <a:gd name="T16" fmla="*/ 34 w 792"/>
                <a:gd name="T17" fmla="*/ 69 h 293"/>
                <a:gd name="T18" fmla="*/ 69 w 792"/>
                <a:gd name="T19" fmla="*/ 121 h 293"/>
                <a:gd name="T20" fmla="*/ 378 w 792"/>
                <a:gd name="T21" fmla="*/ 258 h 293"/>
                <a:gd name="T22" fmla="*/ 413 w 792"/>
                <a:gd name="T23" fmla="*/ 258 h 293"/>
                <a:gd name="T24" fmla="*/ 722 w 792"/>
                <a:gd name="T25" fmla="*/ 121 h 293"/>
                <a:gd name="T26" fmla="*/ 757 w 792"/>
                <a:gd name="T27" fmla="*/ 69 h 293"/>
                <a:gd name="T28" fmla="*/ 722 w 792"/>
                <a:gd name="T29" fmla="*/ 35 h 293"/>
                <a:gd name="T30" fmla="*/ 722 w 792"/>
                <a:gd name="T31" fmla="*/ 17 h 293"/>
                <a:gd name="T32" fmla="*/ 739 w 792"/>
                <a:gd name="T33" fmla="*/ 0 h 293"/>
                <a:gd name="T34" fmla="*/ 791 w 792"/>
                <a:gd name="T35" fmla="*/ 69 h 293"/>
                <a:gd name="T36" fmla="*/ 739 w 792"/>
                <a:gd name="T37" fmla="*/ 155 h 293"/>
                <a:gd name="T38" fmla="*/ 430 w 792"/>
                <a:gd name="T39" fmla="*/ 292 h 293"/>
                <a:gd name="T40" fmla="*/ 395 w 792"/>
                <a:gd name="T4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92" h="293">
                  <a:moveTo>
                    <a:pt x="395" y="292"/>
                  </a:moveTo>
                  <a:lnTo>
                    <a:pt x="395" y="292"/>
                  </a:lnTo>
                  <a:cubicBezTo>
                    <a:pt x="378" y="292"/>
                    <a:pt x="378" y="292"/>
                    <a:pt x="361" y="292"/>
                  </a:cubicBezTo>
                  <a:cubicBezTo>
                    <a:pt x="51" y="155"/>
                    <a:pt x="51" y="155"/>
                    <a:pt x="51" y="155"/>
                  </a:cubicBezTo>
                  <a:cubicBezTo>
                    <a:pt x="17" y="138"/>
                    <a:pt x="0" y="103"/>
                    <a:pt x="0" y="69"/>
                  </a:cubicBezTo>
                  <a:cubicBezTo>
                    <a:pt x="0" y="52"/>
                    <a:pt x="17" y="17"/>
                    <a:pt x="51" y="0"/>
                  </a:cubicBezTo>
                  <a:cubicBezTo>
                    <a:pt x="51" y="0"/>
                    <a:pt x="69" y="0"/>
                    <a:pt x="69" y="17"/>
                  </a:cubicBezTo>
                  <a:lnTo>
                    <a:pt x="69" y="35"/>
                  </a:lnTo>
                  <a:cubicBezTo>
                    <a:pt x="51" y="52"/>
                    <a:pt x="34" y="69"/>
                    <a:pt x="34" y="69"/>
                  </a:cubicBezTo>
                  <a:cubicBezTo>
                    <a:pt x="34" y="86"/>
                    <a:pt x="51" y="103"/>
                    <a:pt x="69" y="121"/>
                  </a:cubicBezTo>
                  <a:cubicBezTo>
                    <a:pt x="378" y="258"/>
                    <a:pt x="378" y="258"/>
                    <a:pt x="378" y="258"/>
                  </a:cubicBezTo>
                  <a:cubicBezTo>
                    <a:pt x="395" y="258"/>
                    <a:pt x="395" y="258"/>
                    <a:pt x="413" y="258"/>
                  </a:cubicBezTo>
                  <a:cubicBezTo>
                    <a:pt x="722" y="121"/>
                    <a:pt x="722" y="121"/>
                    <a:pt x="722" y="121"/>
                  </a:cubicBezTo>
                  <a:cubicBezTo>
                    <a:pt x="739" y="103"/>
                    <a:pt x="757" y="86"/>
                    <a:pt x="757" y="69"/>
                  </a:cubicBezTo>
                  <a:cubicBezTo>
                    <a:pt x="757" y="69"/>
                    <a:pt x="739" y="52"/>
                    <a:pt x="722" y="35"/>
                  </a:cubicBezTo>
                  <a:cubicBezTo>
                    <a:pt x="722" y="35"/>
                    <a:pt x="705" y="17"/>
                    <a:pt x="722" y="17"/>
                  </a:cubicBezTo>
                  <a:cubicBezTo>
                    <a:pt x="722" y="0"/>
                    <a:pt x="722" y="0"/>
                    <a:pt x="739" y="0"/>
                  </a:cubicBezTo>
                  <a:cubicBezTo>
                    <a:pt x="774" y="17"/>
                    <a:pt x="791" y="52"/>
                    <a:pt x="791" y="69"/>
                  </a:cubicBezTo>
                  <a:cubicBezTo>
                    <a:pt x="791" y="103"/>
                    <a:pt x="774" y="138"/>
                    <a:pt x="739" y="155"/>
                  </a:cubicBezTo>
                  <a:cubicBezTo>
                    <a:pt x="430" y="292"/>
                    <a:pt x="430" y="292"/>
                    <a:pt x="430" y="292"/>
                  </a:cubicBezTo>
                  <a:cubicBezTo>
                    <a:pt x="413" y="292"/>
                    <a:pt x="395" y="292"/>
                    <a:pt x="395" y="292"/>
                  </a:cubicBezTo>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3" name="Freeform 12"/>
            <p:cNvSpPr>
              <a:spLocks noChangeArrowheads="1"/>
            </p:cNvSpPr>
            <p:nvPr/>
          </p:nvSpPr>
          <p:spPr bwMode="auto">
            <a:xfrm>
              <a:off x="1398347" y="2112707"/>
              <a:ext cx="132018" cy="36516"/>
            </a:xfrm>
            <a:custGeom>
              <a:avLst/>
              <a:gdLst>
                <a:gd name="T0" fmla="*/ 309 w 620"/>
                <a:gd name="T1" fmla="*/ 173 h 174"/>
                <a:gd name="T2" fmla="*/ 309 w 620"/>
                <a:gd name="T3" fmla="*/ 173 h 174"/>
                <a:gd name="T4" fmla="*/ 275 w 620"/>
                <a:gd name="T5" fmla="*/ 155 h 174"/>
                <a:gd name="T6" fmla="*/ 17 w 620"/>
                <a:gd name="T7" fmla="*/ 52 h 174"/>
                <a:gd name="T8" fmla="*/ 0 w 620"/>
                <a:gd name="T9" fmla="*/ 18 h 174"/>
                <a:gd name="T10" fmla="*/ 17 w 620"/>
                <a:gd name="T11" fmla="*/ 18 h 174"/>
                <a:gd name="T12" fmla="*/ 292 w 620"/>
                <a:gd name="T13" fmla="*/ 121 h 174"/>
                <a:gd name="T14" fmla="*/ 327 w 620"/>
                <a:gd name="T15" fmla="*/ 121 h 174"/>
                <a:gd name="T16" fmla="*/ 584 w 620"/>
                <a:gd name="T17" fmla="*/ 18 h 174"/>
                <a:gd name="T18" fmla="*/ 619 w 620"/>
                <a:gd name="T19" fmla="*/ 18 h 174"/>
                <a:gd name="T20" fmla="*/ 602 w 620"/>
                <a:gd name="T21" fmla="*/ 52 h 174"/>
                <a:gd name="T22" fmla="*/ 327 w 620"/>
                <a:gd name="T23" fmla="*/ 155 h 174"/>
                <a:gd name="T24" fmla="*/ 309 w 620"/>
                <a:gd name="T25" fmla="*/ 17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0" h="174">
                  <a:moveTo>
                    <a:pt x="309" y="173"/>
                  </a:moveTo>
                  <a:lnTo>
                    <a:pt x="309" y="173"/>
                  </a:lnTo>
                  <a:cubicBezTo>
                    <a:pt x="292" y="173"/>
                    <a:pt x="292" y="173"/>
                    <a:pt x="275" y="155"/>
                  </a:cubicBezTo>
                  <a:cubicBezTo>
                    <a:pt x="17" y="52"/>
                    <a:pt x="17" y="52"/>
                    <a:pt x="17" y="52"/>
                  </a:cubicBezTo>
                  <a:cubicBezTo>
                    <a:pt x="0" y="35"/>
                    <a:pt x="0" y="35"/>
                    <a:pt x="0" y="18"/>
                  </a:cubicBezTo>
                  <a:cubicBezTo>
                    <a:pt x="0" y="18"/>
                    <a:pt x="17" y="0"/>
                    <a:pt x="17" y="18"/>
                  </a:cubicBezTo>
                  <a:cubicBezTo>
                    <a:pt x="292" y="121"/>
                    <a:pt x="292" y="121"/>
                    <a:pt x="292" y="121"/>
                  </a:cubicBezTo>
                  <a:cubicBezTo>
                    <a:pt x="309" y="138"/>
                    <a:pt x="309" y="138"/>
                    <a:pt x="327" y="121"/>
                  </a:cubicBezTo>
                  <a:cubicBezTo>
                    <a:pt x="584" y="18"/>
                    <a:pt x="584" y="18"/>
                    <a:pt x="584" y="18"/>
                  </a:cubicBezTo>
                  <a:cubicBezTo>
                    <a:pt x="602" y="0"/>
                    <a:pt x="602" y="18"/>
                    <a:pt x="619" y="18"/>
                  </a:cubicBezTo>
                  <a:cubicBezTo>
                    <a:pt x="619" y="35"/>
                    <a:pt x="619" y="35"/>
                    <a:pt x="602" y="52"/>
                  </a:cubicBezTo>
                  <a:cubicBezTo>
                    <a:pt x="327" y="155"/>
                    <a:pt x="327" y="155"/>
                    <a:pt x="327" y="155"/>
                  </a:cubicBezTo>
                  <a:cubicBezTo>
                    <a:pt x="327" y="173"/>
                    <a:pt x="309" y="173"/>
                    <a:pt x="309" y="173"/>
                  </a:cubicBezTo>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nvGrpSpPr>
          <p:cNvPr id="40" name="Группа 39"/>
          <p:cNvGrpSpPr/>
          <p:nvPr/>
        </p:nvGrpSpPr>
        <p:grpSpPr>
          <a:xfrm>
            <a:off x="2789520" y="1916854"/>
            <a:ext cx="554285" cy="555533"/>
            <a:chOff x="2092140" y="1437640"/>
            <a:chExt cx="415714" cy="416650"/>
          </a:xfrm>
        </p:grpSpPr>
        <p:sp>
          <p:nvSpPr>
            <p:cNvPr id="9" name="Freeform 8"/>
            <p:cNvSpPr>
              <a:spLocks noChangeArrowheads="1"/>
            </p:cNvSpPr>
            <p:nvPr/>
          </p:nvSpPr>
          <p:spPr bwMode="auto">
            <a:xfrm>
              <a:off x="2092140" y="1437640"/>
              <a:ext cx="415714" cy="416650"/>
            </a:xfrm>
            <a:custGeom>
              <a:avLst/>
              <a:gdLst>
                <a:gd name="T0" fmla="*/ 1959 w 1960"/>
                <a:gd name="T1" fmla="*/ 980 h 1962"/>
                <a:gd name="T2" fmla="*/ 1959 w 1960"/>
                <a:gd name="T3" fmla="*/ 980 h 1962"/>
                <a:gd name="T4" fmla="*/ 979 w 1960"/>
                <a:gd name="T5" fmla="*/ 1961 h 1962"/>
                <a:gd name="T6" fmla="*/ 0 w 1960"/>
                <a:gd name="T7" fmla="*/ 980 h 1962"/>
                <a:gd name="T8" fmla="*/ 979 w 1960"/>
                <a:gd name="T9" fmla="*/ 0 h 1962"/>
                <a:gd name="T10" fmla="*/ 1959 w 1960"/>
                <a:gd name="T11" fmla="*/ 980 h 1962"/>
              </a:gdLst>
              <a:ahLst/>
              <a:cxnLst>
                <a:cxn ang="0">
                  <a:pos x="T0" y="T1"/>
                </a:cxn>
                <a:cxn ang="0">
                  <a:pos x="T2" y="T3"/>
                </a:cxn>
                <a:cxn ang="0">
                  <a:pos x="T4" y="T5"/>
                </a:cxn>
                <a:cxn ang="0">
                  <a:pos x="T6" y="T7"/>
                </a:cxn>
                <a:cxn ang="0">
                  <a:pos x="T8" y="T9"/>
                </a:cxn>
                <a:cxn ang="0">
                  <a:pos x="T10" y="T11"/>
                </a:cxn>
              </a:cxnLst>
              <a:rect l="0" t="0" r="r" b="b"/>
              <a:pathLst>
                <a:path w="1960" h="1962">
                  <a:moveTo>
                    <a:pt x="1959" y="980"/>
                  </a:moveTo>
                  <a:lnTo>
                    <a:pt x="1959" y="980"/>
                  </a:lnTo>
                  <a:cubicBezTo>
                    <a:pt x="1959" y="1513"/>
                    <a:pt x="1512" y="1961"/>
                    <a:pt x="979" y="1961"/>
                  </a:cubicBezTo>
                  <a:cubicBezTo>
                    <a:pt x="447" y="1961"/>
                    <a:pt x="0" y="1513"/>
                    <a:pt x="0" y="980"/>
                  </a:cubicBezTo>
                  <a:cubicBezTo>
                    <a:pt x="0" y="447"/>
                    <a:pt x="447" y="0"/>
                    <a:pt x="979" y="0"/>
                  </a:cubicBezTo>
                  <a:cubicBezTo>
                    <a:pt x="1512" y="0"/>
                    <a:pt x="1959" y="447"/>
                    <a:pt x="1959" y="980"/>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defTabSz="914377">
                <a:buClrTx/>
              </a:pPr>
              <a:endParaRPr lang="ru-RU" sz="1800" kern="1200">
                <a:solidFill>
                  <a:srgbClr val="000000"/>
                </a:solidFill>
                <a:latin typeface="Calibri" panose="020F0502020204030204"/>
              </a:endParaRPr>
            </a:p>
          </p:txBody>
        </p:sp>
        <p:sp>
          <p:nvSpPr>
            <p:cNvPr id="14" name="Freeform 13"/>
            <p:cNvSpPr>
              <a:spLocks noChangeArrowheads="1"/>
            </p:cNvSpPr>
            <p:nvPr/>
          </p:nvSpPr>
          <p:spPr bwMode="auto">
            <a:xfrm>
              <a:off x="2219476" y="1557485"/>
              <a:ext cx="157297" cy="182577"/>
            </a:xfrm>
            <a:custGeom>
              <a:avLst/>
              <a:gdLst>
                <a:gd name="T0" fmla="*/ 172 w 739"/>
                <a:gd name="T1" fmla="*/ 860 h 861"/>
                <a:gd name="T2" fmla="*/ 172 w 739"/>
                <a:gd name="T3" fmla="*/ 860 h 861"/>
                <a:gd name="T4" fmla="*/ 0 w 739"/>
                <a:gd name="T5" fmla="*/ 688 h 861"/>
                <a:gd name="T6" fmla="*/ 85 w 739"/>
                <a:gd name="T7" fmla="*/ 534 h 861"/>
                <a:gd name="T8" fmla="*/ 601 w 739"/>
                <a:gd name="T9" fmla="*/ 18 h 861"/>
                <a:gd name="T10" fmla="*/ 652 w 739"/>
                <a:gd name="T11" fmla="*/ 0 h 861"/>
                <a:gd name="T12" fmla="*/ 721 w 739"/>
                <a:gd name="T13" fmla="*/ 18 h 861"/>
                <a:gd name="T14" fmla="*/ 721 w 739"/>
                <a:gd name="T15" fmla="*/ 138 h 861"/>
                <a:gd name="T16" fmla="*/ 275 w 739"/>
                <a:gd name="T17" fmla="*/ 568 h 861"/>
                <a:gd name="T18" fmla="*/ 325 w 739"/>
                <a:gd name="T19" fmla="*/ 688 h 861"/>
                <a:gd name="T20" fmla="*/ 172 w 739"/>
                <a:gd name="T21" fmla="*/ 860 h 861"/>
                <a:gd name="T22" fmla="*/ 652 w 739"/>
                <a:gd name="T23" fmla="*/ 35 h 861"/>
                <a:gd name="T24" fmla="*/ 652 w 739"/>
                <a:gd name="T25" fmla="*/ 35 h 861"/>
                <a:gd name="T26" fmla="*/ 635 w 739"/>
                <a:gd name="T27" fmla="*/ 52 h 861"/>
                <a:gd name="T28" fmla="*/ 103 w 739"/>
                <a:gd name="T29" fmla="*/ 568 h 861"/>
                <a:gd name="T30" fmla="*/ 103 w 739"/>
                <a:gd name="T31" fmla="*/ 568 h 861"/>
                <a:gd name="T32" fmla="*/ 34 w 739"/>
                <a:gd name="T33" fmla="*/ 688 h 861"/>
                <a:gd name="T34" fmla="*/ 172 w 739"/>
                <a:gd name="T35" fmla="*/ 809 h 861"/>
                <a:gd name="T36" fmla="*/ 291 w 739"/>
                <a:gd name="T37" fmla="*/ 688 h 861"/>
                <a:gd name="T38" fmla="*/ 240 w 739"/>
                <a:gd name="T39" fmla="*/ 585 h 861"/>
                <a:gd name="T40" fmla="*/ 223 w 739"/>
                <a:gd name="T41" fmla="*/ 568 h 861"/>
                <a:gd name="T42" fmla="*/ 240 w 739"/>
                <a:gd name="T43" fmla="*/ 551 h 861"/>
                <a:gd name="T44" fmla="*/ 686 w 739"/>
                <a:gd name="T45" fmla="*/ 104 h 861"/>
                <a:gd name="T46" fmla="*/ 686 w 739"/>
                <a:gd name="T47" fmla="*/ 52 h 861"/>
                <a:gd name="T48" fmla="*/ 652 w 739"/>
                <a:gd name="T49" fmla="*/ 35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9" h="861">
                  <a:moveTo>
                    <a:pt x="172" y="860"/>
                  </a:moveTo>
                  <a:lnTo>
                    <a:pt x="172" y="860"/>
                  </a:lnTo>
                  <a:cubicBezTo>
                    <a:pt x="68" y="860"/>
                    <a:pt x="0" y="775"/>
                    <a:pt x="0" y="688"/>
                  </a:cubicBezTo>
                  <a:cubicBezTo>
                    <a:pt x="0" y="619"/>
                    <a:pt x="34" y="568"/>
                    <a:pt x="85" y="534"/>
                  </a:cubicBezTo>
                  <a:cubicBezTo>
                    <a:pt x="601" y="18"/>
                    <a:pt x="601" y="18"/>
                    <a:pt x="601" y="18"/>
                  </a:cubicBezTo>
                  <a:cubicBezTo>
                    <a:pt x="618" y="0"/>
                    <a:pt x="635" y="0"/>
                    <a:pt x="652" y="0"/>
                  </a:cubicBezTo>
                  <a:cubicBezTo>
                    <a:pt x="686" y="0"/>
                    <a:pt x="703" y="0"/>
                    <a:pt x="721" y="18"/>
                  </a:cubicBezTo>
                  <a:cubicBezTo>
                    <a:pt x="738" y="52"/>
                    <a:pt x="738" y="104"/>
                    <a:pt x="721" y="138"/>
                  </a:cubicBezTo>
                  <a:cubicBezTo>
                    <a:pt x="275" y="568"/>
                    <a:pt x="275" y="568"/>
                    <a:pt x="275" y="568"/>
                  </a:cubicBezTo>
                  <a:cubicBezTo>
                    <a:pt x="308" y="602"/>
                    <a:pt x="325" y="637"/>
                    <a:pt x="325" y="688"/>
                  </a:cubicBezTo>
                  <a:cubicBezTo>
                    <a:pt x="325" y="775"/>
                    <a:pt x="258" y="860"/>
                    <a:pt x="172" y="860"/>
                  </a:cubicBezTo>
                  <a:close/>
                  <a:moveTo>
                    <a:pt x="652" y="35"/>
                  </a:moveTo>
                  <a:lnTo>
                    <a:pt x="652" y="35"/>
                  </a:lnTo>
                  <a:cubicBezTo>
                    <a:pt x="652" y="35"/>
                    <a:pt x="635" y="35"/>
                    <a:pt x="635" y="52"/>
                  </a:cubicBezTo>
                  <a:cubicBezTo>
                    <a:pt x="103" y="568"/>
                    <a:pt x="103" y="568"/>
                    <a:pt x="103" y="568"/>
                  </a:cubicBezTo>
                  <a:lnTo>
                    <a:pt x="103" y="568"/>
                  </a:lnTo>
                  <a:cubicBezTo>
                    <a:pt x="68" y="602"/>
                    <a:pt x="34" y="637"/>
                    <a:pt x="34" y="688"/>
                  </a:cubicBezTo>
                  <a:cubicBezTo>
                    <a:pt x="34" y="757"/>
                    <a:pt x="85" y="809"/>
                    <a:pt x="172" y="809"/>
                  </a:cubicBezTo>
                  <a:cubicBezTo>
                    <a:pt x="240" y="809"/>
                    <a:pt x="291" y="757"/>
                    <a:pt x="291" y="688"/>
                  </a:cubicBezTo>
                  <a:cubicBezTo>
                    <a:pt x="291" y="637"/>
                    <a:pt x="275" y="602"/>
                    <a:pt x="240" y="585"/>
                  </a:cubicBezTo>
                  <a:lnTo>
                    <a:pt x="223" y="568"/>
                  </a:lnTo>
                  <a:cubicBezTo>
                    <a:pt x="223" y="568"/>
                    <a:pt x="223" y="551"/>
                    <a:pt x="240" y="551"/>
                  </a:cubicBezTo>
                  <a:cubicBezTo>
                    <a:pt x="686" y="104"/>
                    <a:pt x="686" y="104"/>
                    <a:pt x="686" y="104"/>
                  </a:cubicBezTo>
                  <a:cubicBezTo>
                    <a:pt x="703" y="87"/>
                    <a:pt x="703" y="69"/>
                    <a:pt x="686" y="52"/>
                  </a:cubicBezTo>
                  <a:cubicBezTo>
                    <a:pt x="669" y="35"/>
                    <a:pt x="669" y="35"/>
                    <a:pt x="652" y="35"/>
                  </a:cubicBez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5" name="Freeform 14"/>
            <p:cNvSpPr>
              <a:spLocks noChangeArrowheads="1"/>
            </p:cNvSpPr>
            <p:nvPr/>
          </p:nvSpPr>
          <p:spPr bwMode="auto">
            <a:xfrm>
              <a:off x="2223221" y="1557485"/>
              <a:ext cx="160106" cy="182577"/>
            </a:xfrm>
            <a:custGeom>
              <a:avLst/>
              <a:gdLst>
                <a:gd name="T0" fmla="*/ 584 w 756"/>
                <a:gd name="T1" fmla="*/ 860 h 861"/>
                <a:gd name="T2" fmla="*/ 584 w 756"/>
                <a:gd name="T3" fmla="*/ 860 h 861"/>
                <a:gd name="T4" fmla="*/ 411 w 756"/>
                <a:gd name="T5" fmla="*/ 688 h 861"/>
                <a:gd name="T6" fmla="*/ 463 w 756"/>
                <a:gd name="T7" fmla="*/ 568 h 861"/>
                <a:gd name="T8" fmla="*/ 34 w 756"/>
                <a:gd name="T9" fmla="*/ 138 h 861"/>
                <a:gd name="T10" fmla="*/ 34 w 756"/>
                <a:gd name="T11" fmla="*/ 18 h 861"/>
                <a:gd name="T12" fmla="*/ 86 w 756"/>
                <a:gd name="T13" fmla="*/ 0 h 861"/>
                <a:gd name="T14" fmla="*/ 137 w 756"/>
                <a:gd name="T15" fmla="*/ 18 h 861"/>
                <a:gd name="T16" fmla="*/ 652 w 756"/>
                <a:gd name="T17" fmla="*/ 534 h 861"/>
                <a:gd name="T18" fmla="*/ 755 w 756"/>
                <a:gd name="T19" fmla="*/ 688 h 861"/>
                <a:gd name="T20" fmla="*/ 584 w 756"/>
                <a:gd name="T21" fmla="*/ 860 h 861"/>
                <a:gd name="T22" fmla="*/ 86 w 756"/>
                <a:gd name="T23" fmla="*/ 35 h 861"/>
                <a:gd name="T24" fmla="*/ 86 w 756"/>
                <a:gd name="T25" fmla="*/ 35 h 861"/>
                <a:gd name="T26" fmla="*/ 51 w 756"/>
                <a:gd name="T27" fmla="*/ 52 h 861"/>
                <a:gd name="T28" fmla="*/ 51 w 756"/>
                <a:gd name="T29" fmla="*/ 104 h 861"/>
                <a:gd name="T30" fmla="*/ 515 w 756"/>
                <a:gd name="T31" fmla="*/ 551 h 861"/>
                <a:gd name="T32" fmla="*/ 515 w 756"/>
                <a:gd name="T33" fmla="*/ 568 h 861"/>
                <a:gd name="T34" fmla="*/ 515 w 756"/>
                <a:gd name="T35" fmla="*/ 585 h 861"/>
                <a:gd name="T36" fmla="*/ 463 w 756"/>
                <a:gd name="T37" fmla="*/ 688 h 861"/>
                <a:gd name="T38" fmla="*/ 584 w 756"/>
                <a:gd name="T39" fmla="*/ 809 h 861"/>
                <a:gd name="T40" fmla="*/ 721 w 756"/>
                <a:gd name="T41" fmla="*/ 688 h 861"/>
                <a:gd name="T42" fmla="*/ 635 w 756"/>
                <a:gd name="T43" fmla="*/ 568 h 861"/>
                <a:gd name="T44" fmla="*/ 635 w 756"/>
                <a:gd name="T45" fmla="*/ 568 h 861"/>
                <a:gd name="T46" fmla="*/ 120 w 756"/>
                <a:gd name="T47" fmla="*/ 52 h 861"/>
                <a:gd name="T48" fmla="*/ 86 w 756"/>
                <a:gd name="T49" fmla="*/ 35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6" h="861">
                  <a:moveTo>
                    <a:pt x="584" y="860"/>
                  </a:moveTo>
                  <a:lnTo>
                    <a:pt x="584" y="860"/>
                  </a:lnTo>
                  <a:cubicBezTo>
                    <a:pt x="498" y="860"/>
                    <a:pt x="411" y="775"/>
                    <a:pt x="411" y="688"/>
                  </a:cubicBezTo>
                  <a:cubicBezTo>
                    <a:pt x="411" y="637"/>
                    <a:pt x="429" y="602"/>
                    <a:pt x="463" y="568"/>
                  </a:cubicBezTo>
                  <a:cubicBezTo>
                    <a:pt x="34" y="138"/>
                    <a:pt x="34" y="138"/>
                    <a:pt x="34" y="138"/>
                  </a:cubicBezTo>
                  <a:cubicBezTo>
                    <a:pt x="0" y="104"/>
                    <a:pt x="0" y="52"/>
                    <a:pt x="34" y="18"/>
                  </a:cubicBezTo>
                  <a:cubicBezTo>
                    <a:pt x="51" y="0"/>
                    <a:pt x="68" y="0"/>
                    <a:pt x="86" y="0"/>
                  </a:cubicBezTo>
                  <a:cubicBezTo>
                    <a:pt x="103" y="0"/>
                    <a:pt x="120" y="0"/>
                    <a:pt x="137" y="18"/>
                  </a:cubicBezTo>
                  <a:cubicBezTo>
                    <a:pt x="652" y="534"/>
                    <a:pt x="652" y="534"/>
                    <a:pt x="652" y="534"/>
                  </a:cubicBezTo>
                  <a:cubicBezTo>
                    <a:pt x="721" y="568"/>
                    <a:pt x="755" y="619"/>
                    <a:pt x="755" y="688"/>
                  </a:cubicBezTo>
                  <a:cubicBezTo>
                    <a:pt x="755" y="775"/>
                    <a:pt x="686" y="860"/>
                    <a:pt x="584" y="860"/>
                  </a:cubicBezTo>
                  <a:close/>
                  <a:moveTo>
                    <a:pt x="86" y="35"/>
                  </a:moveTo>
                  <a:lnTo>
                    <a:pt x="86" y="35"/>
                  </a:lnTo>
                  <a:cubicBezTo>
                    <a:pt x="68" y="35"/>
                    <a:pt x="68" y="35"/>
                    <a:pt x="51" y="52"/>
                  </a:cubicBezTo>
                  <a:cubicBezTo>
                    <a:pt x="51" y="69"/>
                    <a:pt x="51" y="87"/>
                    <a:pt x="51" y="104"/>
                  </a:cubicBezTo>
                  <a:cubicBezTo>
                    <a:pt x="515" y="551"/>
                    <a:pt x="515" y="551"/>
                    <a:pt x="515" y="551"/>
                  </a:cubicBezTo>
                  <a:lnTo>
                    <a:pt x="515" y="568"/>
                  </a:lnTo>
                  <a:cubicBezTo>
                    <a:pt x="515" y="585"/>
                    <a:pt x="515" y="585"/>
                    <a:pt x="515" y="585"/>
                  </a:cubicBezTo>
                  <a:cubicBezTo>
                    <a:pt x="480" y="602"/>
                    <a:pt x="463" y="654"/>
                    <a:pt x="463" y="688"/>
                  </a:cubicBezTo>
                  <a:cubicBezTo>
                    <a:pt x="463" y="757"/>
                    <a:pt x="515" y="809"/>
                    <a:pt x="584" y="809"/>
                  </a:cubicBezTo>
                  <a:cubicBezTo>
                    <a:pt x="652" y="809"/>
                    <a:pt x="721" y="757"/>
                    <a:pt x="721" y="688"/>
                  </a:cubicBezTo>
                  <a:cubicBezTo>
                    <a:pt x="721" y="637"/>
                    <a:pt x="686" y="585"/>
                    <a:pt x="635" y="568"/>
                  </a:cubicBezTo>
                  <a:lnTo>
                    <a:pt x="635" y="568"/>
                  </a:lnTo>
                  <a:cubicBezTo>
                    <a:pt x="120" y="52"/>
                    <a:pt x="120" y="52"/>
                    <a:pt x="120" y="52"/>
                  </a:cubicBezTo>
                  <a:cubicBezTo>
                    <a:pt x="103" y="35"/>
                    <a:pt x="103" y="35"/>
                    <a:pt x="86" y="35"/>
                  </a:cubicBez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6" name="Freeform 15"/>
            <p:cNvSpPr>
              <a:spLocks noChangeArrowheads="1"/>
            </p:cNvSpPr>
            <p:nvPr/>
          </p:nvSpPr>
          <p:spPr bwMode="auto">
            <a:xfrm>
              <a:off x="2329022" y="1682012"/>
              <a:ext cx="40261" cy="40261"/>
            </a:xfrm>
            <a:custGeom>
              <a:avLst/>
              <a:gdLst>
                <a:gd name="T0" fmla="*/ 86 w 189"/>
                <a:gd name="T1" fmla="*/ 190 h 191"/>
                <a:gd name="T2" fmla="*/ 86 w 189"/>
                <a:gd name="T3" fmla="*/ 190 h 191"/>
                <a:gd name="T4" fmla="*/ 0 w 189"/>
                <a:gd name="T5" fmla="*/ 103 h 191"/>
                <a:gd name="T6" fmla="*/ 86 w 189"/>
                <a:gd name="T7" fmla="*/ 0 h 191"/>
                <a:gd name="T8" fmla="*/ 188 w 189"/>
                <a:gd name="T9" fmla="*/ 103 h 191"/>
                <a:gd name="T10" fmla="*/ 86 w 189"/>
                <a:gd name="T11" fmla="*/ 190 h 191"/>
                <a:gd name="T12" fmla="*/ 86 w 189"/>
                <a:gd name="T13" fmla="*/ 52 h 191"/>
                <a:gd name="T14" fmla="*/ 86 w 189"/>
                <a:gd name="T15" fmla="*/ 52 h 191"/>
                <a:gd name="T16" fmla="*/ 34 w 189"/>
                <a:gd name="T17" fmla="*/ 103 h 191"/>
                <a:gd name="T18" fmla="*/ 86 w 189"/>
                <a:gd name="T19" fmla="*/ 155 h 191"/>
                <a:gd name="T20" fmla="*/ 137 w 189"/>
                <a:gd name="T21" fmla="*/ 103 h 191"/>
                <a:gd name="T22" fmla="*/ 86 w 189"/>
                <a:gd name="T23" fmla="*/ 5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91">
                  <a:moveTo>
                    <a:pt x="86" y="190"/>
                  </a:moveTo>
                  <a:lnTo>
                    <a:pt x="86" y="190"/>
                  </a:lnTo>
                  <a:cubicBezTo>
                    <a:pt x="34" y="190"/>
                    <a:pt x="0" y="155"/>
                    <a:pt x="0" y="103"/>
                  </a:cubicBezTo>
                  <a:cubicBezTo>
                    <a:pt x="0" y="52"/>
                    <a:pt x="34" y="0"/>
                    <a:pt x="86" y="0"/>
                  </a:cubicBezTo>
                  <a:cubicBezTo>
                    <a:pt x="137" y="0"/>
                    <a:pt x="188" y="52"/>
                    <a:pt x="188" y="103"/>
                  </a:cubicBezTo>
                  <a:cubicBezTo>
                    <a:pt x="188" y="155"/>
                    <a:pt x="137" y="190"/>
                    <a:pt x="86" y="190"/>
                  </a:cubicBezTo>
                  <a:close/>
                  <a:moveTo>
                    <a:pt x="86" y="52"/>
                  </a:moveTo>
                  <a:lnTo>
                    <a:pt x="86" y="52"/>
                  </a:lnTo>
                  <a:cubicBezTo>
                    <a:pt x="51" y="52"/>
                    <a:pt x="34" y="69"/>
                    <a:pt x="34" y="103"/>
                  </a:cubicBezTo>
                  <a:cubicBezTo>
                    <a:pt x="34" y="121"/>
                    <a:pt x="51" y="155"/>
                    <a:pt x="86" y="155"/>
                  </a:cubicBezTo>
                  <a:cubicBezTo>
                    <a:pt x="120" y="155"/>
                    <a:pt x="137" y="121"/>
                    <a:pt x="137" y="103"/>
                  </a:cubicBezTo>
                  <a:cubicBezTo>
                    <a:pt x="137" y="69"/>
                    <a:pt x="120" y="52"/>
                    <a:pt x="86" y="52"/>
                  </a:cubicBez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7" name="Freeform 16"/>
            <p:cNvSpPr>
              <a:spLocks noChangeArrowheads="1"/>
            </p:cNvSpPr>
            <p:nvPr/>
          </p:nvSpPr>
          <p:spPr bwMode="auto">
            <a:xfrm>
              <a:off x="2234456" y="1682012"/>
              <a:ext cx="40260" cy="40261"/>
            </a:xfrm>
            <a:custGeom>
              <a:avLst/>
              <a:gdLst>
                <a:gd name="T0" fmla="*/ 86 w 191"/>
                <a:gd name="T1" fmla="*/ 190 h 191"/>
                <a:gd name="T2" fmla="*/ 86 w 191"/>
                <a:gd name="T3" fmla="*/ 190 h 191"/>
                <a:gd name="T4" fmla="*/ 0 w 191"/>
                <a:gd name="T5" fmla="*/ 103 h 191"/>
                <a:gd name="T6" fmla="*/ 86 w 191"/>
                <a:gd name="T7" fmla="*/ 0 h 191"/>
                <a:gd name="T8" fmla="*/ 190 w 191"/>
                <a:gd name="T9" fmla="*/ 103 h 191"/>
                <a:gd name="T10" fmla="*/ 86 w 191"/>
                <a:gd name="T11" fmla="*/ 190 h 191"/>
                <a:gd name="T12" fmla="*/ 86 w 191"/>
                <a:gd name="T13" fmla="*/ 52 h 191"/>
                <a:gd name="T14" fmla="*/ 86 w 191"/>
                <a:gd name="T15" fmla="*/ 52 h 191"/>
                <a:gd name="T16" fmla="*/ 35 w 191"/>
                <a:gd name="T17" fmla="*/ 103 h 191"/>
                <a:gd name="T18" fmla="*/ 86 w 191"/>
                <a:gd name="T19" fmla="*/ 155 h 191"/>
                <a:gd name="T20" fmla="*/ 155 w 191"/>
                <a:gd name="T21" fmla="*/ 103 h 191"/>
                <a:gd name="T22" fmla="*/ 86 w 191"/>
                <a:gd name="T23" fmla="*/ 5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91">
                  <a:moveTo>
                    <a:pt x="86" y="190"/>
                  </a:moveTo>
                  <a:lnTo>
                    <a:pt x="86" y="190"/>
                  </a:lnTo>
                  <a:cubicBezTo>
                    <a:pt x="35" y="190"/>
                    <a:pt x="0" y="155"/>
                    <a:pt x="0" y="103"/>
                  </a:cubicBezTo>
                  <a:cubicBezTo>
                    <a:pt x="0" y="52"/>
                    <a:pt x="35" y="0"/>
                    <a:pt x="86" y="0"/>
                  </a:cubicBezTo>
                  <a:cubicBezTo>
                    <a:pt x="138" y="0"/>
                    <a:pt x="190" y="52"/>
                    <a:pt x="190" y="103"/>
                  </a:cubicBezTo>
                  <a:cubicBezTo>
                    <a:pt x="190" y="155"/>
                    <a:pt x="138" y="190"/>
                    <a:pt x="86" y="190"/>
                  </a:cubicBezTo>
                  <a:close/>
                  <a:moveTo>
                    <a:pt x="86" y="52"/>
                  </a:moveTo>
                  <a:lnTo>
                    <a:pt x="86" y="52"/>
                  </a:lnTo>
                  <a:cubicBezTo>
                    <a:pt x="69" y="52"/>
                    <a:pt x="35" y="69"/>
                    <a:pt x="35" y="103"/>
                  </a:cubicBezTo>
                  <a:cubicBezTo>
                    <a:pt x="35" y="121"/>
                    <a:pt x="69" y="155"/>
                    <a:pt x="86" y="155"/>
                  </a:cubicBezTo>
                  <a:cubicBezTo>
                    <a:pt x="121" y="155"/>
                    <a:pt x="155" y="121"/>
                    <a:pt x="155" y="103"/>
                  </a:cubicBezTo>
                  <a:cubicBezTo>
                    <a:pt x="155" y="69"/>
                    <a:pt x="121" y="52"/>
                    <a:pt x="86" y="52"/>
                  </a:cubicBez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nvGrpSpPr>
          <p:cNvPr id="41" name="Группа 40"/>
          <p:cNvGrpSpPr/>
          <p:nvPr/>
        </p:nvGrpSpPr>
        <p:grpSpPr>
          <a:xfrm>
            <a:off x="3849403" y="2553532"/>
            <a:ext cx="555535" cy="555533"/>
            <a:chOff x="2887052" y="1915149"/>
            <a:chExt cx="416651" cy="416650"/>
          </a:xfrm>
        </p:grpSpPr>
        <p:sp>
          <p:nvSpPr>
            <p:cNvPr id="10" name="Freeform 9"/>
            <p:cNvSpPr>
              <a:spLocks noChangeArrowheads="1"/>
            </p:cNvSpPr>
            <p:nvPr/>
          </p:nvSpPr>
          <p:spPr bwMode="auto">
            <a:xfrm>
              <a:off x="2887052" y="1915149"/>
              <a:ext cx="416651" cy="416650"/>
            </a:xfrm>
            <a:custGeom>
              <a:avLst/>
              <a:gdLst>
                <a:gd name="T0" fmla="*/ 1960 w 1961"/>
                <a:gd name="T1" fmla="*/ 980 h 1961"/>
                <a:gd name="T2" fmla="*/ 1960 w 1961"/>
                <a:gd name="T3" fmla="*/ 980 h 1961"/>
                <a:gd name="T4" fmla="*/ 980 w 1961"/>
                <a:gd name="T5" fmla="*/ 1960 h 1961"/>
                <a:gd name="T6" fmla="*/ 0 w 1961"/>
                <a:gd name="T7" fmla="*/ 980 h 1961"/>
                <a:gd name="T8" fmla="*/ 980 w 1961"/>
                <a:gd name="T9" fmla="*/ 0 h 1961"/>
                <a:gd name="T10" fmla="*/ 1960 w 1961"/>
                <a:gd name="T11" fmla="*/ 980 h 1961"/>
              </a:gdLst>
              <a:ahLst/>
              <a:cxnLst>
                <a:cxn ang="0">
                  <a:pos x="T0" y="T1"/>
                </a:cxn>
                <a:cxn ang="0">
                  <a:pos x="T2" y="T3"/>
                </a:cxn>
                <a:cxn ang="0">
                  <a:pos x="T4" y="T5"/>
                </a:cxn>
                <a:cxn ang="0">
                  <a:pos x="T6" y="T7"/>
                </a:cxn>
                <a:cxn ang="0">
                  <a:pos x="T8" y="T9"/>
                </a:cxn>
                <a:cxn ang="0">
                  <a:pos x="T10" y="T11"/>
                </a:cxn>
              </a:cxnLst>
              <a:rect l="0" t="0" r="r" b="b"/>
              <a:pathLst>
                <a:path w="1961" h="1961">
                  <a:moveTo>
                    <a:pt x="1960" y="980"/>
                  </a:moveTo>
                  <a:lnTo>
                    <a:pt x="1960" y="980"/>
                  </a:lnTo>
                  <a:cubicBezTo>
                    <a:pt x="1960" y="1513"/>
                    <a:pt x="1514" y="1960"/>
                    <a:pt x="980" y="1960"/>
                  </a:cubicBezTo>
                  <a:cubicBezTo>
                    <a:pt x="447" y="1960"/>
                    <a:pt x="0" y="1513"/>
                    <a:pt x="0" y="980"/>
                  </a:cubicBezTo>
                  <a:cubicBezTo>
                    <a:pt x="0" y="447"/>
                    <a:pt x="447" y="0"/>
                    <a:pt x="980" y="0"/>
                  </a:cubicBezTo>
                  <a:cubicBezTo>
                    <a:pt x="1514" y="0"/>
                    <a:pt x="1960" y="447"/>
                    <a:pt x="1960" y="980"/>
                  </a:cubicBezTo>
                </a:path>
              </a:pathLst>
            </a:custGeom>
            <a:solidFill>
              <a:schemeClr val="accent1"/>
            </a:solidFill>
            <a:ln>
              <a:noFill/>
            </a:ln>
          </p:spPr>
          <p:style>
            <a:lnRef idx="1">
              <a:schemeClr val="accent1"/>
            </a:lnRef>
            <a:fillRef idx="0">
              <a:schemeClr val="accent1"/>
            </a:fillRef>
            <a:effectRef idx="0">
              <a:schemeClr val="accent1"/>
            </a:effectRef>
            <a:fontRef idx="minor">
              <a:schemeClr val="tx1"/>
            </a:fontRef>
          </p:style>
          <p:txBody>
            <a:bodyPr wrap="none" anchor="ctr"/>
            <a:lstStyle/>
            <a:p>
              <a:pPr defTabSz="914377">
                <a:buClrTx/>
              </a:pPr>
              <a:endParaRPr lang="ru-RU" sz="1800" kern="1200">
                <a:solidFill>
                  <a:srgbClr val="000000"/>
                </a:solidFill>
                <a:latin typeface="Calibri" panose="020F0502020204030204"/>
              </a:endParaRPr>
            </a:p>
          </p:txBody>
        </p:sp>
        <p:sp>
          <p:nvSpPr>
            <p:cNvPr id="18" name="Freeform 17"/>
            <p:cNvSpPr>
              <a:spLocks noChangeArrowheads="1"/>
            </p:cNvSpPr>
            <p:nvPr/>
          </p:nvSpPr>
          <p:spPr bwMode="auto">
            <a:xfrm>
              <a:off x="3015325" y="2024695"/>
              <a:ext cx="168533" cy="182577"/>
            </a:xfrm>
            <a:custGeom>
              <a:avLst/>
              <a:gdLst>
                <a:gd name="T0" fmla="*/ 722 w 792"/>
                <a:gd name="T1" fmla="*/ 860 h 861"/>
                <a:gd name="T2" fmla="*/ 722 w 792"/>
                <a:gd name="T3" fmla="*/ 860 h 861"/>
                <a:gd name="T4" fmla="*/ 722 w 792"/>
                <a:gd name="T5" fmla="*/ 860 h 861"/>
                <a:gd name="T6" fmla="*/ 671 w 792"/>
                <a:gd name="T7" fmla="*/ 843 h 861"/>
                <a:gd name="T8" fmla="*/ 671 w 792"/>
                <a:gd name="T9" fmla="*/ 843 h 861"/>
                <a:gd name="T10" fmla="*/ 464 w 792"/>
                <a:gd name="T11" fmla="*/ 636 h 861"/>
                <a:gd name="T12" fmla="*/ 464 w 792"/>
                <a:gd name="T13" fmla="*/ 636 h 861"/>
                <a:gd name="T14" fmla="*/ 430 w 792"/>
                <a:gd name="T15" fmla="*/ 687 h 861"/>
                <a:gd name="T16" fmla="*/ 413 w 792"/>
                <a:gd name="T17" fmla="*/ 791 h 861"/>
                <a:gd name="T18" fmla="*/ 413 w 792"/>
                <a:gd name="T19" fmla="*/ 791 h 861"/>
                <a:gd name="T20" fmla="*/ 396 w 792"/>
                <a:gd name="T21" fmla="*/ 808 h 861"/>
                <a:gd name="T22" fmla="*/ 103 w 792"/>
                <a:gd name="T23" fmla="*/ 687 h 861"/>
                <a:gd name="T24" fmla="*/ 0 w 792"/>
                <a:gd name="T25" fmla="*/ 395 h 861"/>
                <a:gd name="T26" fmla="*/ 378 w 792"/>
                <a:gd name="T27" fmla="*/ 17 h 861"/>
                <a:gd name="T28" fmla="*/ 791 w 792"/>
                <a:gd name="T29" fmla="*/ 412 h 861"/>
                <a:gd name="T30" fmla="*/ 791 w 792"/>
                <a:gd name="T31" fmla="*/ 791 h 861"/>
                <a:gd name="T32" fmla="*/ 722 w 792"/>
                <a:gd name="T33" fmla="*/ 860 h 861"/>
                <a:gd name="T34" fmla="*/ 705 w 792"/>
                <a:gd name="T35" fmla="*/ 808 h 861"/>
                <a:gd name="T36" fmla="*/ 705 w 792"/>
                <a:gd name="T37" fmla="*/ 808 h 861"/>
                <a:gd name="T38" fmla="*/ 722 w 792"/>
                <a:gd name="T39" fmla="*/ 825 h 861"/>
                <a:gd name="T40" fmla="*/ 722 w 792"/>
                <a:gd name="T41" fmla="*/ 825 h 861"/>
                <a:gd name="T42" fmla="*/ 757 w 792"/>
                <a:gd name="T43" fmla="*/ 791 h 861"/>
                <a:gd name="T44" fmla="*/ 757 w 792"/>
                <a:gd name="T45" fmla="*/ 412 h 861"/>
                <a:gd name="T46" fmla="*/ 378 w 792"/>
                <a:gd name="T47" fmla="*/ 51 h 861"/>
                <a:gd name="T48" fmla="*/ 35 w 792"/>
                <a:gd name="T49" fmla="*/ 395 h 861"/>
                <a:gd name="T50" fmla="*/ 138 w 792"/>
                <a:gd name="T51" fmla="*/ 653 h 861"/>
                <a:gd name="T52" fmla="*/ 378 w 792"/>
                <a:gd name="T53" fmla="*/ 774 h 861"/>
                <a:gd name="T54" fmla="*/ 396 w 792"/>
                <a:gd name="T55" fmla="*/ 670 h 861"/>
                <a:gd name="T56" fmla="*/ 464 w 792"/>
                <a:gd name="T57" fmla="*/ 585 h 861"/>
                <a:gd name="T58" fmla="*/ 499 w 792"/>
                <a:gd name="T59" fmla="*/ 619 h 861"/>
                <a:gd name="T60" fmla="*/ 705 w 792"/>
                <a:gd name="T61" fmla="*/ 80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92" h="861">
                  <a:moveTo>
                    <a:pt x="722" y="860"/>
                  </a:moveTo>
                  <a:lnTo>
                    <a:pt x="722" y="860"/>
                  </a:lnTo>
                  <a:lnTo>
                    <a:pt x="722" y="860"/>
                  </a:lnTo>
                  <a:cubicBezTo>
                    <a:pt x="705" y="860"/>
                    <a:pt x="688" y="860"/>
                    <a:pt x="671" y="843"/>
                  </a:cubicBezTo>
                  <a:lnTo>
                    <a:pt x="671" y="843"/>
                  </a:lnTo>
                  <a:cubicBezTo>
                    <a:pt x="464" y="636"/>
                    <a:pt x="464" y="636"/>
                    <a:pt x="464" y="636"/>
                  </a:cubicBezTo>
                  <a:lnTo>
                    <a:pt x="464" y="636"/>
                  </a:lnTo>
                  <a:cubicBezTo>
                    <a:pt x="447" y="636"/>
                    <a:pt x="430" y="653"/>
                    <a:pt x="430" y="687"/>
                  </a:cubicBezTo>
                  <a:cubicBezTo>
                    <a:pt x="430" y="705"/>
                    <a:pt x="413" y="791"/>
                    <a:pt x="413" y="791"/>
                  </a:cubicBezTo>
                  <a:lnTo>
                    <a:pt x="413" y="791"/>
                  </a:lnTo>
                  <a:cubicBezTo>
                    <a:pt x="413" y="808"/>
                    <a:pt x="396" y="808"/>
                    <a:pt x="396" y="808"/>
                  </a:cubicBezTo>
                  <a:cubicBezTo>
                    <a:pt x="293" y="808"/>
                    <a:pt x="189" y="756"/>
                    <a:pt x="103" y="687"/>
                  </a:cubicBezTo>
                  <a:cubicBezTo>
                    <a:pt x="35" y="602"/>
                    <a:pt x="0" y="499"/>
                    <a:pt x="0" y="395"/>
                  </a:cubicBezTo>
                  <a:cubicBezTo>
                    <a:pt x="0" y="189"/>
                    <a:pt x="172" y="17"/>
                    <a:pt x="378" y="17"/>
                  </a:cubicBezTo>
                  <a:cubicBezTo>
                    <a:pt x="602" y="0"/>
                    <a:pt x="791" y="189"/>
                    <a:pt x="791" y="412"/>
                  </a:cubicBezTo>
                  <a:cubicBezTo>
                    <a:pt x="791" y="791"/>
                    <a:pt x="791" y="791"/>
                    <a:pt x="791" y="791"/>
                  </a:cubicBezTo>
                  <a:cubicBezTo>
                    <a:pt x="791" y="825"/>
                    <a:pt x="757" y="860"/>
                    <a:pt x="722" y="860"/>
                  </a:cubicBezTo>
                  <a:close/>
                  <a:moveTo>
                    <a:pt x="705" y="808"/>
                  </a:moveTo>
                  <a:lnTo>
                    <a:pt x="705" y="808"/>
                  </a:lnTo>
                  <a:cubicBezTo>
                    <a:pt x="705" y="825"/>
                    <a:pt x="705" y="825"/>
                    <a:pt x="722" y="825"/>
                  </a:cubicBezTo>
                  <a:lnTo>
                    <a:pt x="722" y="825"/>
                  </a:lnTo>
                  <a:cubicBezTo>
                    <a:pt x="739" y="825"/>
                    <a:pt x="757" y="808"/>
                    <a:pt x="757" y="791"/>
                  </a:cubicBezTo>
                  <a:cubicBezTo>
                    <a:pt x="757" y="412"/>
                    <a:pt x="757" y="412"/>
                    <a:pt x="757" y="412"/>
                  </a:cubicBezTo>
                  <a:cubicBezTo>
                    <a:pt x="757" y="206"/>
                    <a:pt x="585" y="51"/>
                    <a:pt x="378" y="51"/>
                  </a:cubicBezTo>
                  <a:cubicBezTo>
                    <a:pt x="189" y="68"/>
                    <a:pt x="52" y="206"/>
                    <a:pt x="35" y="395"/>
                  </a:cubicBezTo>
                  <a:cubicBezTo>
                    <a:pt x="35" y="499"/>
                    <a:pt x="69" y="585"/>
                    <a:pt x="138" y="653"/>
                  </a:cubicBezTo>
                  <a:cubicBezTo>
                    <a:pt x="207" y="722"/>
                    <a:pt x="293" y="756"/>
                    <a:pt x="378" y="774"/>
                  </a:cubicBezTo>
                  <a:cubicBezTo>
                    <a:pt x="378" y="739"/>
                    <a:pt x="396" y="687"/>
                    <a:pt x="396" y="670"/>
                  </a:cubicBezTo>
                  <a:cubicBezTo>
                    <a:pt x="396" y="619"/>
                    <a:pt x="430" y="585"/>
                    <a:pt x="464" y="585"/>
                  </a:cubicBezTo>
                  <a:cubicBezTo>
                    <a:pt x="464" y="585"/>
                    <a:pt x="482" y="602"/>
                    <a:pt x="499" y="619"/>
                  </a:cubicBezTo>
                  <a:lnTo>
                    <a:pt x="705" y="808"/>
                  </a:ln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9" name="Freeform 18"/>
            <p:cNvSpPr>
              <a:spLocks noChangeArrowheads="1"/>
            </p:cNvSpPr>
            <p:nvPr/>
          </p:nvSpPr>
          <p:spPr bwMode="auto">
            <a:xfrm>
              <a:off x="3113635" y="2083682"/>
              <a:ext cx="32771" cy="29025"/>
            </a:xfrm>
            <a:custGeom>
              <a:avLst/>
              <a:gdLst>
                <a:gd name="T0" fmla="*/ 87 w 156"/>
                <a:gd name="T1" fmla="*/ 137 h 138"/>
                <a:gd name="T2" fmla="*/ 87 w 156"/>
                <a:gd name="T3" fmla="*/ 137 h 138"/>
                <a:gd name="T4" fmla="*/ 0 w 156"/>
                <a:gd name="T5" fmla="*/ 69 h 138"/>
                <a:gd name="T6" fmla="*/ 87 w 156"/>
                <a:gd name="T7" fmla="*/ 0 h 138"/>
                <a:gd name="T8" fmla="*/ 155 w 156"/>
                <a:gd name="T9" fmla="*/ 69 h 138"/>
                <a:gd name="T10" fmla="*/ 87 w 156"/>
                <a:gd name="T11" fmla="*/ 137 h 138"/>
                <a:gd name="T12" fmla="*/ 87 w 156"/>
                <a:gd name="T13" fmla="*/ 34 h 138"/>
                <a:gd name="T14" fmla="*/ 87 w 156"/>
                <a:gd name="T15" fmla="*/ 34 h 138"/>
                <a:gd name="T16" fmla="*/ 52 w 156"/>
                <a:gd name="T17" fmla="*/ 69 h 138"/>
                <a:gd name="T18" fmla="*/ 87 w 156"/>
                <a:gd name="T19" fmla="*/ 103 h 138"/>
                <a:gd name="T20" fmla="*/ 104 w 156"/>
                <a:gd name="T21" fmla="*/ 69 h 138"/>
                <a:gd name="T22" fmla="*/ 87 w 156"/>
                <a:gd name="T23" fmla="*/ 3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138">
                  <a:moveTo>
                    <a:pt x="87" y="137"/>
                  </a:moveTo>
                  <a:lnTo>
                    <a:pt x="87" y="137"/>
                  </a:lnTo>
                  <a:cubicBezTo>
                    <a:pt x="35" y="137"/>
                    <a:pt x="0" y="103"/>
                    <a:pt x="0" y="69"/>
                  </a:cubicBezTo>
                  <a:cubicBezTo>
                    <a:pt x="0" y="34"/>
                    <a:pt x="35" y="0"/>
                    <a:pt x="87" y="0"/>
                  </a:cubicBezTo>
                  <a:cubicBezTo>
                    <a:pt x="121" y="0"/>
                    <a:pt x="155" y="34"/>
                    <a:pt x="155" y="69"/>
                  </a:cubicBezTo>
                  <a:cubicBezTo>
                    <a:pt x="155" y="103"/>
                    <a:pt x="121" y="137"/>
                    <a:pt x="87" y="137"/>
                  </a:cubicBezTo>
                  <a:close/>
                  <a:moveTo>
                    <a:pt x="87" y="34"/>
                  </a:moveTo>
                  <a:lnTo>
                    <a:pt x="87" y="34"/>
                  </a:lnTo>
                  <a:cubicBezTo>
                    <a:pt x="52" y="34"/>
                    <a:pt x="52" y="51"/>
                    <a:pt x="52" y="69"/>
                  </a:cubicBezTo>
                  <a:cubicBezTo>
                    <a:pt x="52" y="86"/>
                    <a:pt x="52" y="103"/>
                    <a:pt x="87" y="103"/>
                  </a:cubicBezTo>
                  <a:cubicBezTo>
                    <a:pt x="104" y="103"/>
                    <a:pt x="104" y="86"/>
                    <a:pt x="104" y="69"/>
                  </a:cubicBezTo>
                  <a:cubicBezTo>
                    <a:pt x="104" y="51"/>
                    <a:pt x="104" y="34"/>
                    <a:pt x="87" y="34"/>
                  </a:cubicBez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0" name="Freeform 19"/>
            <p:cNvSpPr>
              <a:spLocks noChangeArrowheads="1"/>
            </p:cNvSpPr>
            <p:nvPr/>
          </p:nvSpPr>
          <p:spPr bwMode="auto">
            <a:xfrm>
              <a:off x="3040604" y="2083682"/>
              <a:ext cx="33707" cy="29025"/>
            </a:xfrm>
            <a:custGeom>
              <a:avLst/>
              <a:gdLst>
                <a:gd name="T0" fmla="*/ 87 w 157"/>
                <a:gd name="T1" fmla="*/ 137 h 138"/>
                <a:gd name="T2" fmla="*/ 87 w 157"/>
                <a:gd name="T3" fmla="*/ 137 h 138"/>
                <a:gd name="T4" fmla="*/ 0 w 157"/>
                <a:gd name="T5" fmla="*/ 69 h 138"/>
                <a:gd name="T6" fmla="*/ 87 w 157"/>
                <a:gd name="T7" fmla="*/ 0 h 138"/>
                <a:gd name="T8" fmla="*/ 156 w 157"/>
                <a:gd name="T9" fmla="*/ 69 h 138"/>
                <a:gd name="T10" fmla="*/ 87 w 157"/>
                <a:gd name="T11" fmla="*/ 137 h 138"/>
                <a:gd name="T12" fmla="*/ 87 w 157"/>
                <a:gd name="T13" fmla="*/ 34 h 138"/>
                <a:gd name="T14" fmla="*/ 87 w 157"/>
                <a:gd name="T15" fmla="*/ 34 h 138"/>
                <a:gd name="T16" fmla="*/ 52 w 157"/>
                <a:gd name="T17" fmla="*/ 69 h 138"/>
                <a:gd name="T18" fmla="*/ 87 w 157"/>
                <a:gd name="T19" fmla="*/ 103 h 138"/>
                <a:gd name="T20" fmla="*/ 121 w 157"/>
                <a:gd name="T21" fmla="*/ 69 h 138"/>
                <a:gd name="T22" fmla="*/ 87 w 157"/>
                <a:gd name="T23" fmla="*/ 3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38">
                  <a:moveTo>
                    <a:pt x="87" y="137"/>
                  </a:moveTo>
                  <a:lnTo>
                    <a:pt x="87" y="137"/>
                  </a:lnTo>
                  <a:cubicBezTo>
                    <a:pt x="35" y="137"/>
                    <a:pt x="0" y="103"/>
                    <a:pt x="0" y="69"/>
                  </a:cubicBezTo>
                  <a:cubicBezTo>
                    <a:pt x="0" y="34"/>
                    <a:pt x="35" y="0"/>
                    <a:pt x="87" y="0"/>
                  </a:cubicBezTo>
                  <a:cubicBezTo>
                    <a:pt x="121" y="0"/>
                    <a:pt x="156" y="34"/>
                    <a:pt x="156" y="69"/>
                  </a:cubicBezTo>
                  <a:cubicBezTo>
                    <a:pt x="156" y="103"/>
                    <a:pt x="121" y="137"/>
                    <a:pt x="87" y="137"/>
                  </a:cubicBezTo>
                  <a:close/>
                  <a:moveTo>
                    <a:pt x="87" y="34"/>
                  </a:moveTo>
                  <a:lnTo>
                    <a:pt x="87" y="34"/>
                  </a:lnTo>
                  <a:cubicBezTo>
                    <a:pt x="69" y="34"/>
                    <a:pt x="52" y="51"/>
                    <a:pt x="52" y="69"/>
                  </a:cubicBezTo>
                  <a:cubicBezTo>
                    <a:pt x="52" y="86"/>
                    <a:pt x="69" y="103"/>
                    <a:pt x="87" y="103"/>
                  </a:cubicBezTo>
                  <a:cubicBezTo>
                    <a:pt x="104" y="103"/>
                    <a:pt x="121" y="86"/>
                    <a:pt x="121" y="69"/>
                  </a:cubicBezTo>
                  <a:cubicBezTo>
                    <a:pt x="121" y="51"/>
                    <a:pt x="104" y="34"/>
                    <a:pt x="87" y="34"/>
                  </a:cubicBez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1" name="Freeform 20"/>
            <p:cNvSpPr>
              <a:spLocks noChangeArrowheads="1"/>
            </p:cNvSpPr>
            <p:nvPr/>
          </p:nvSpPr>
          <p:spPr bwMode="auto">
            <a:xfrm>
              <a:off x="3055585" y="2123942"/>
              <a:ext cx="29961" cy="29961"/>
            </a:xfrm>
            <a:custGeom>
              <a:avLst/>
              <a:gdLst>
                <a:gd name="T0" fmla="*/ 69 w 139"/>
                <a:gd name="T1" fmla="*/ 138 h 139"/>
                <a:gd name="T2" fmla="*/ 69 w 139"/>
                <a:gd name="T3" fmla="*/ 138 h 139"/>
                <a:gd name="T4" fmla="*/ 0 w 139"/>
                <a:gd name="T5" fmla="*/ 69 h 139"/>
                <a:gd name="T6" fmla="*/ 69 w 139"/>
                <a:gd name="T7" fmla="*/ 0 h 139"/>
                <a:gd name="T8" fmla="*/ 138 w 139"/>
                <a:gd name="T9" fmla="*/ 69 h 139"/>
                <a:gd name="T10" fmla="*/ 69 w 139"/>
                <a:gd name="T11" fmla="*/ 138 h 139"/>
                <a:gd name="T12" fmla="*/ 69 w 139"/>
                <a:gd name="T13" fmla="*/ 35 h 139"/>
                <a:gd name="T14" fmla="*/ 69 w 139"/>
                <a:gd name="T15" fmla="*/ 35 h 139"/>
                <a:gd name="T16" fmla="*/ 35 w 139"/>
                <a:gd name="T17" fmla="*/ 69 h 139"/>
                <a:gd name="T18" fmla="*/ 69 w 139"/>
                <a:gd name="T19" fmla="*/ 103 h 139"/>
                <a:gd name="T20" fmla="*/ 104 w 139"/>
                <a:gd name="T21" fmla="*/ 69 h 139"/>
                <a:gd name="T22" fmla="*/ 69 w 139"/>
                <a:gd name="T23" fmla="*/ 3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39">
                  <a:moveTo>
                    <a:pt x="69" y="138"/>
                  </a:moveTo>
                  <a:lnTo>
                    <a:pt x="69" y="138"/>
                  </a:lnTo>
                  <a:cubicBezTo>
                    <a:pt x="35" y="138"/>
                    <a:pt x="0" y="103"/>
                    <a:pt x="0" y="69"/>
                  </a:cubicBezTo>
                  <a:cubicBezTo>
                    <a:pt x="0" y="17"/>
                    <a:pt x="35" y="0"/>
                    <a:pt x="69" y="0"/>
                  </a:cubicBezTo>
                  <a:cubicBezTo>
                    <a:pt x="104" y="0"/>
                    <a:pt x="138" y="17"/>
                    <a:pt x="138" y="69"/>
                  </a:cubicBezTo>
                  <a:cubicBezTo>
                    <a:pt x="138" y="103"/>
                    <a:pt x="104" y="138"/>
                    <a:pt x="69" y="138"/>
                  </a:cubicBezTo>
                  <a:close/>
                  <a:moveTo>
                    <a:pt x="69" y="35"/>
                  </a:moveTo>
                  <a:lnTo>
                    <a:pt x="69" y="35"/>
                  </a:lnTo>
                  <a:cubicBezTo>
                    <a:pt x="52" y="35"/>
                    <a:pt x="35" y="52"/>
                    <a:pt x="35" y="69"/>
                  </a:cubicBezTo>
                  <a:cubicBezTo>
                    <a:pt x="35" y="86"/>
                    <a:pt x="52" y="103"/>
                    <a:pt x="69" y="103"/>
                  </a:cubicBezTo>
                  <a:cubicBezTo>
                    <a:pt x="87" y="103"/>
                    <a:pt x="104" y="86"/>
                    <a:pt x="104" y="69"/>
                  </a:cubicBezTo>
                  <a:cubicBezTo>
                    <a:pt x="104" y="52"/>
                    <a:pt x="87" y="35"/>
                    <a:pt x="69" y="35"/>
                  </a:cubicBez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2" name="Freeform 21"/>
            <p:cNvSpPr>
              <a:spLocks noChangeArrowheads="1"/>
            </p:cNvSpPr>
            <p:nvPr/>
          </p:nvSpPr>
          <p:spPr bwMode="auto">
            <a:xfrm>
              <a:off x="3080865" y="2061211"/>
              <a:ext cx="29025" cy="29025"/>
            </a:xfrm>
            <a:custGeom>
              <a:avLst/>
              <a:gdLst>
                <a:gd name="T0" fmla="*/ 68 w 138"/>
                <a:gd name="T1" fmla="*/ 137 h 138"/>
                <a:gd name="T2" fmla="*/ 68 w 138"/>
                <a:gd name="T3" fmla="*/ 137 h 138"/>
                <a:gd name="T4" fmla="*/ 0 w 138"/>
                <a:gd name="T5" fmla="*/ 69 h 138"/>
                <a:gd name="T6" fmla="*/ 68 w 138"/>
                <a:gd name="T7" fmla="*/ 0 h 138"/>
                <a:gd name="T8" fmla="*/ 137 w 138"/>
                <a:gd name="T9" fmla="*/ 69 h 138"/>
                <a:gd name="T10" fmla="*/ 68 w 138"/>
                <a:gd name="T11" fmla="*/ 137 h 138"/>
                <a:gd name="T12" fmla="*/ 68 w 138"/>
                <a:gd name="T13" fmla="*/ 34 h 138"/>
                <a:gd name="T14" fmla="*/ 68 w 138"/>
                <a:gd name="T15" fmla="*/ 34 h 138"/>
                <a:gd name="T16" fmla="*/ 34 w 138"/>
                <a:gd name="T17" fmla="*/ 69 h 138"/>
                <a:gd name="T18" fmla="*/ 68 w 138"/>
                <a:gd name="T19" fmla="*/ 103 h 138"/>
                <a:gd name="T20" fmla="*/ 103 w 138"/>
                <a:gd name="T21" fmla="*/ 69 h 138"/>
                <a:gd name="T22" fmla="*/ 68 w 138"/>
                <a:gd name="T23" fmla="*/ 3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38">
                  <a:moveTo>
                    <a:pt x="68" y="137"/>
                  </a:moveTo>
                  <a:lnTo>
                    <a:pt x="68" y="137"/>
                  </a:lnTo>
                  <a:cubicBezTo>
                    <a:pt x="34" y="137"/>
                    <a:pt x="0" y="120"/>
                    <a:pt x="0" y="69"/>
                  </a:cubicBezTo>
                  <a:cubicBezTo>
                    <a:pt x="0" y="34"/>
                    <a:pt x="34" y="0"/>
                    <a:pt x="68" y="0"/>
                  </a:cubicBezTo>
                  <a:cubicBezTo>
                    <a:pt x="103" y="0"/>
                    <a:pt x="137" y="34"/>
                    <a:pt x="137" y="69"/>
                  </a:cubicBezTo>
                  <a:cubicBezTo>
                    <a:pt x="137" y="120"/>
                    <a:pt x="103" y="137"/>
                    <a:pt x="68" y="137"/>
                  </a:cubicBezTo>
                  <a:close/>
                  <a:moveTo>
                    <a:pt x="68" y="34"/>
                  </a:moveTo>
                  <a:lnTo>
                    <a:pt x="68" y="34"/>
                  </a:lnTo>
                  <a:cubicBezTo>
                    <a:pt x="51" y="34"/>
                    <a:pt x="34" y="52"/>
                    <a:pt x="34" y="69"/>
                  </a:cubicBezTo>
                  <a:cubicBezTo>
                    <a:pt x="34" y="86"/>
                    <a:pt x="51" y="103"/>
                    <a:pt x="68" y="103"/>
                  </a:cubicBezTo>
                  <a:cubicBezTo>
                    <a:pt x="86" y="103"/>
                    <a:pt x="103" y="86"/>
                    <a:pt x="103" y="69"/>
                  </a:cubicBezTo>
                  <a:cubicBezTo>
                    <a:pt x="103" y="52"/>
                    <a:pt x="86" y="34"/>
                    <a:pt x="68" y="34"/>
                  </a:cubicBez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3" name="Freeform 22"/>
            <p:cNvSpPr>
              <a:spLocks noChangeArrowheads="1"/>
            </p:cNvSpPr>
            <p:nvPr/>
          </p:nvSpPr>
          <p:spPr bwMode="auto">
            <a:xfrm>
              <a:off x="3080865" y="2097726"/>
              <a:ext cx="32770" cy="32771"/>
            </a:xfrm>
            <a:custGeom>
              <a:avLst/>
              <a:gdLst>
                <a:gd name="T0" fmla="*/ 86 w 155"/>
                <a:gd name="T1" fmla="*/ 155 h 156"/>
                <a:gd name="T2" fmla="*/ 86 w 155"/>
                <a:gd name="T3" fmla="*/ 155 h 156"/>
                <a:gd name="T4" fmla="*/ 0 w 155"/>
                <a:gd name="T5" fmla="*/ 68 h 156"/>
                <a:gd name="T6" fmla="*/ 86 w 155"/>
                <a:gd name="T7" fmla="*/ 0 h 156"/>
                <a:gd name="T8" fmla="*/ 154 w 155"/>
                <a:gd name="T9" fmla="*/ 68 h 156"/>
                <a:gd name="T10" fmla="*/ 86 w 155"/>
                <a:gd name="T11" fmla="*/ 155 h 156"/>
                <a:gd name="T12" fmla="*/ 86 w 155"/>
                <a:gd name="T13" fmla="*/ 51 h 156"/>
                <a:gd name="T14" fmla="*/ 86 w 155"/>
                <a:gd name="T15" fmla="*/ 51 h 156"/>
                <a:gd name="T16" fmla="*/ 51 w 155"/>
                <a:gd name="T17" fmla="*/ 68 h 156"/>
                <a:gd name="T18" fmla="*/ 86 w 155"/>
                <a:gd name="T19" fmla="*/ 103 h 156"/>
                <a:gd name="T20" fmla="*/ 103 w 155"/>
                <a:gd name="T21" fmla="*/ 68 h 156"/>
                <a:gd name="T22" fmla="*/ 86 w 155"/>
                <a:gd name="T23" fmla="*/ 5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156">
                  <a:moveTo>
                    <a:pt x="86" y="155"/>
                  </a:moveTo>
                  <a:lnTo>
                    <a:pt x="86" y="155"/>
                  </a:lnTo>
                  <a:cubicBezTo>
                    <a:pt x="34" y="155"/>
                    <a:pt x="0" y="120"/>
                    <a:pt x="0" y="68"/>
                  </a:cubicBezTo>
                  <a:cubicBezTo>
                    <a:pt x="0" y="34"/>
                    <a:pt x="34" y="0"/>
                    <a:pt x="86" y="0"/>
                  </a:cubicBezTo>
                  <a:cubicBezTo>
                    <a:pt x="120" y="0"/>
                    <a:pt x="154" y="34"/>
                    <a:pt x="154" y="68"/>
                  </a:cubicBezTo>
                  <a:cubicBezTo>
                    <a:pt x="154" y="120"/>
                    <a:pt x="120" y="155"/>
                    <a:pt x="86" y="155"/>
                  </a:cubicBezTo>
                  <a:close/>
                  <a:moveTo>
                    <a:pt x="86" y="51"/>
                  </a:moveTo>
                  <a:lnTo>
                    <a:pt x="86" y="51"/>
                  </a:lnTo>
                  <a:cubicBezTo>
                    <a:pt x="68" y="51"/>
                    <a:pt x="51" y="51"/>
                    <a:pt x="51" y="68"/>
                  </a:cubicBezTo>
                  <a:cubicBezTo>
                    <a:pt x="51" y="86"/>
                    <a:pt x="68" y="103"/>
                    <a:pt x="86" y="103"/>
                  </a:cubicBezTo>
                  <a:cubicBezTo>
                    <a:pt x="103" y="103"/>
                    <a:pt x="103" y="86"/>
                    <a:pt x="103" y="68"/>
                  </a:cubicBezTo>
                  <a:cubicBezTo>
                    <a:pt x="103" y="51"/>
                    <a:pt x="103" y="51"/>
                    <a:pt x="86" y="51"/>
                  </a:cubicBez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4" name="Freeform 23"/>
            <p:cNvSpPr>
              <a:spLocks noChangeArrowheads="1"/>
            </p:cNvSpPr>
            <p:nvPr/>
          </p:nvSpPr>
          <p:spPr bwMode="auto">
            <a:xfrm>
              <a:off x="3136106" y="2134242"/>
              <a:ext cx="32771" cy="29025"/>
            </a:xfrm>
            <a:custGeom>
              <a:avLst/>
              <a:gdLst>
                <a:gd name="T0" fmla="*/ 86 w 155"/>
                <a:gd name="T1" fmla="*/ 137 h 138"/>
                <a:gd name="T2" fmla="*/ 86 w 155"/>
                <a:gd name="T3" fmla="*/ 137 h 138"/>
                <a:gd name="T4" fmla="*/ 0 w 155"/>
                <a:gd name="T5" fmla="*/ 69 h 138"/>
                <a:gd name="T6" fmla="*/ 86 w 155"/>
                <a:gd name="T7" fmla="*/ 0 h 138"/>
                <a:gd name="T8" fmla="*/ 154 w 155"/>
                <a:gd name="T9" fmla="*/ 69 h 138"/>
                <a:gd name="T10" fmla="*/ 86 w 155"/>
                <a:gd name="T11" fmla="*/ 137 h 138"/>
                <a:gd name="T12" fmla="*/ 86 w 155"/>
                <a:gd name="T13" fmla="*/ 34 h 138"/>
                <a:gd name="T14" fmla="*/ 86 w 155"/>
                <a:gd name="T15" fmla="*/ 34 h 138"/>
                <a:gd name="T16" fmla="*/ 51 w 155"/>
                <a:gd name="T17" fmla="*/ 69 h 138"/>
                <a:gd name="T18" fmla="*/ 86 w 155"/>
                <a:gd name="T19" fmla="*/ 103 h 138"/>
                <a:gd name="T20" fmla="*/ 120 w 155"/>
                <a:gd name="T21" fmla="*/ 69 h 138"/>
                <a:gd name="T22" fmla="*/ 86 w 155"/>
                <a:gd name="T23" fmla="*/ 3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138">
                  <a:moveTo>
                    <a:pt x="86" y="137"/>
                  </a:moveTo>
                  <a:lnTo>
                    <a:pt x="86" y="137"/>
                  </a:lnTo>
                  <a:cubicBezTo>
                    <a:pt x="34" y="137"/>
                    <a:pt x="0" y="103"/>
                    <a:pt x="0" y="69"/>
                  </a:cubicBezTo>
                  <a:cubicBezTo>
                    <a:pt x="0" y="34"/>
                    <a:pt x="34" y="0"/>
                    <a:pt x="86" y="0"/>
                  </a:cubicBezTo>
                  <a:cubicBezTo>
                    <a:pt x="120" y="0"/>
                    <a:pt x="154" y="34"/>
                    <a:pt x="154" y="69"/>
                  </a:cubicBezTo>
                  <a:cubicBezTo>
                    <a:pt x="154" y="103"/>
                    <a:pt x="120" y="137"/>
                    <a:pt x="86" y="137"/>
                  </a:cubicBezTo>
                  <a:close/>
                  <a:moveTo>
                    <a:pt x="86" y="34"/>
                  </a:moveTo>
                  <a:lnTo>
                    <a:pt x="86" y="34"/>
                  </a:lnTo>
                  <a:cubicBezTo>
                    <a:pt x="69" y="34"/>
                    <a:pt x="51" y="51"/>
                    <a:pt x="51" y="69"/>
                  </a:cubicBezTo>
                  <a:cubicBezTo>
                    <a:pt x="51" y="86"/>
                    <a:pt x="69" y="103"/>
                    <a:pt x="86" y="103"/>
                  </a:cubicBezTo>
                  <a:cubicBezTo>
                    <a:pt x="103" y="103"/>
                    <a:pt x="120" y="86"/>
                    <a:pt x="120" y="69"/>
                  </a:cubicBezTo>
                  <a:cubicBezTo>
                    <a:pt x="120" y="51"/>
                    <a:pt x="103" y="34"/>
                    <a:pt x="86" y="34"/>
                  </a:cubicBezTo>
                  <a:close/>
                </a:path>
              </a:pathLst>
            </a:custGeom>
            <a:solidFill>
              <a:srgbClr val="FFFFFF"/>
            </a:solidFill>
            <a:ln>
              <a:noFill/>
            </a:ln>
            <a:effectLst/>
            <a:extLst>
              <a:ext uri="{91240B29-F687-4F45-9708-019B960494DF}">
                <a14:hiddenLine xmlns:a14="http://schemas.microsoft.com/office/drawing/2010/main" w="9525" cap="flat">
                  <a:solidFill>
                    <a:srgbClr val="393939"/>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nvGrpSpPr>
          <p:cNvPr id="42" name="Группа 41"/>
          <p:cNvGrpSpPr/>
          <p:nvPr/>
        </p:nvGrpSpPr>
        <p:grpSpPr>
          <a:xfrm>
            <a:off x="5120265" y="3205881"/>
            <a:ext cx="3182572" cy="1018987"/>
            <a:chOff x="3840198" y="2404410"/>
            <a:chExt cx="2386929" cy="764240"/>
          </a:xfrm>
        </p:grpSpPr>
        <p:sp>
          <p:nvSpPr>
            <p:cNvPr id="26" name="TextBox 25"/>
            <p:cNvSpPr txBox="1"/>
            <p:nvPr/>
          </p:nvSpPr>
          <p:spPr>
            <a:xfrm>
              <a:off x="3840198" y="2404410"/>
              <a:ext cx="944009"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Vorbereitung</a:t>
              </a:r>
            </a:p>
          </p:txBody>
        </p:sp>
        <p:sp>
          <p:nvSpPr>
            <p:cNvPr id="27" name="TextBox 26"/>
            <p:cNvSpPr txBox="1"/>
            <p:nvPr/>
          </p:nvSpPr>
          <p:spPr>
            <a:xfrm>
              <a:off x="3850863" y="2698665"/>
              <a:ext cx="237626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Eine der wichtigsten Aspekte Dockers ist es das man sich und seine Entwicklungsumgebung vorbereiten muss. Sollte man dies nicht tun ist es kaum möglich Erfolg zu haben.</a:t>
              </a:r>
            </a:p>
          </p:txBody>
        </p:sp>
      </p:grpSp>
      <p:grpSp>
        <p:nvGrpSpPr>
          <p:cNvPr id="44" name="Группа 43"/>
          <p:cNvGrpSpPr/>
          <p:nvPr/>
        </p:nvGrpSpPr>
        <p:grpSpPr>
          <a:xfrm>
            <a:off x="5120265" y="4463597"/>
            <a:ext cx="3182572" cy="1018987"/>
            <a:chOff x="3840198" y="3347697"/>
            <a:chExt cx="2386929" cy="764240"/>
          </a:xfrm>
        </p:grpSpPr>
        <p:sp>
          <p:nvSpPr>
            <p:cNvPr id="28" name="TextBox 27"/>
            <p:cNvSpPr txBox="1"/>
            <p:nvPr/>
          </p:nvSpPr>
          <p:spPr>
            <a:xfrm>
              <a:off x="3840198" y="3347697"/>
              <a:ext cx="1047402"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Dokumentieren</a:t>
              </a:r>
            </a:p>
          </p:txBody>
        </p:sp>
        <p:sp>
          <p:nvSpPr>
            <p:cNvPr id="29" name="TextBox 28"/>
            <p:cNvSpPr txBox="1"/>
            <p:nvPr/>
          </p:nvSpPr>
          <p:spPr>
            <a:xfrm>
              <a:off x="3850863" y="3641952"/>
              <a:ext cx="237626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Anleitungen und Leitfäden müssen ausführlich und genau beschrieben werden. Dazu gehört auch das beim durchführen der Aufträge dokumentiert wird was geschieht.</a:t>
              </a:r>
            </a:p>
          </p:txBody>
        </p:sp>
      </p:grpSp>
      <p:grpSp>
        <p:nvGrpSpPr>
          <p:cNvPr id="43" name="Группа 42"/>
          <p:cNvGrpSpPr/>
          <p:nvPr/>
        </p:nvGrpSpPr>
        <p:grpSpPr>
          <a:xfrm>
            <a:off x="8569382" y="3186074"/>
            <a:ext cx="3182572" cy="1018987"/>
            <a:chOff x="6427036" y="2331799"/>
            <a:chExt cx="2386929" cy="764240"/>
          </a:xfrm>
        </p:grpSpPr>
        <p:sp>
          <p:nvSpPr>
            <p:cNvPr id="30" name="TextBox 29"/>
            <p:cNvSpPr txBox="1"/>
            <p:nvPr/>
          </p:nvSpPr>
          <p:spPr>
            <a:xfrm>
              <a:off x="6427036" y="2331799"/>
              <a:ext cx="867065"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Aufarbeiten</a:t>
              </a:r>
            </a:p>
          </p:txBody>
        </p:sp>
        <p:sp>
          <p:nvSpPr>
            <p:cNvPr id="31" name="TextBox 30"/>
            <p:cNvSpPr txBox="1"/>
            <p:nvPr/>
          </p:nvSpPr>
          <p:spPr>
            <a:xfrm>
              <a:off x="6437701" y="2626054"/>
              <a:ext cx="237626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Fehler geschehen unabhängig davon was man sich wünscht, trotzdem ist das durchsprechen und erklären dieser Fehler entscheidend für das weitere Vorgehen.</a:t>
              </a:r>
            </a:p>
          </p:txBody>
        </p:sp>
      </p:grpSp>
      <p:grpSp>
        <p:nvGrpSpPr>
          <p:cNvPr id="45" name="Группа 44"/>
          <p:cNvGrpSpPr/>
          <p:nvPr/>
        </p:nvGrpSpPr>
        <p:grpSpPr>
          <a:xfrm>
            <a:off x="8569382" y="4443789"/>
            <a:ext cx="3182572" cy="1203652"/>
            <a:chOff x="6427036" y="3275086"/>
            <a:chExt cx="2386929" cy="902739"/>
          </a:xfrm>
        </p:grpSpPr>
        <p:sp>
          <p:nvSpPr>
            <p:cNvPr id="32" name="TextBox 31"/>
            <p:cNvSpPr txBox="1"/>
            <p:nvPr/>
          </p:nvSpPr>
          <p:spPr>
            <a:xfrm>
              <a:off x="6427036" y="3275086"/>
              <a:ext cx="703558"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Vorgehen</a:t>
              </a:r>
            </a:p>
          </p:txBody>
        </p:sp>
        <p:sp>
          <p:nvSpPr>
            <p:cNvPr id="33" name="TextBox 32"/>
            <p:cNvSpPr txBox="1"/>
            <p:nvPr/>
          </p:nvSpPr>
          <p:spPr>
            <a:xfrm>
              <a:off x="6437701" y="3569341"/>
              <a:ext cx="2376264" cy="60848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Das Vorgehen sollte sich stehts an der Anleitung entlang hangeln. Selbst wenn Fehler in der Anleitung sind ist ein Abweichen von der Anleitung stehts mit Mehraufwand verbunden.</a:t>
              </a:r>
            </a:p>
          </p:txBody>
        </p:sp>
      </p:grpSp>
      <p:sp>
        <p:nvSpPr>
          <p:cNvPr id="34" name="TextBox 33"/>
          <p:cNvSpPr txBox="1"/>
          <p:nvPr/>
        </p:nvSpPr>
        <p:spPr>
          <a:xfrm>
            <a:off x="4504070" y="912446"/>
            <a:ext cx="3183885" cy="564322"/>
          </a:xfrm>
          <a:prstGeom prst="rect">
            <a:avLst/>
          </a:prstGeom>
          <a:noFill/>
        </p:spPr>
        <p:txBody>
          <a:bodyPr wrap="none" rtlCol="0">
            <a:spAutoFit/>
          </a:bodyPr>
          <a:lstStyle/>
          <a:p>
            <a:pPr algn="ctr" defTabSz="914377">
              <a:buClrTx/>
            </a:pPr>
            <a:r>
              <a:rPr lang="de-DE" sz="3067" kern="1200" dirty="0">
                <a:solidFill>
                  <a:srgbClr val="383838"/>
                </a:solidFill>
                <a:latin typeface="Bebas Neue" charset="0"/>
                <a:ea typeface="Bebas Neue" charset="0"/>
                <a:cs typeface="Bebas Neue" charset="0"/>
              </a:rPr>
              <a:t>Was haben wir gelernt</a:t>
            </a:r>
          </a:p>
        </p:txBody>
      </p:sp>
      <p:sp>
        <p:nvSpPr>
          <p:cNvPr id="35" name="TextBox 34"/>
          <p:cNvSpPr txBox="1"/>
          <p:nvPr/>
        </p:nvSpPr>
        <p:spPr>
          <a:xfrm>
            <a:off x="4706165" y="1430677"/>
            <a:ext cx="2779669" cy="284822"/>
          </a:xfrm>
          <a:prstGeom prst="rect">
            <a:avLst/>
          </a:prstGeom>
          <a:noFill/>
        </p:spPr>
        <p:txBody>
          <a:bodyPr wrap="square" rtlCol="0">
            <a:spAutoFit/>
          </a:bodyPr>
          <a:lstStyle/>
          <a:p>
            <a:pPr algn="ctr" defTabSz="914377">
              <a:lnSpc>
                <a:spcPct val="150000"/>
              </a:lnSpc>
              <a:buClrTx/>
            </a:pPr>
            <a:r>
              <a:rPr lang="de-DE" sz="933" kern="1200" dirty="0">
                <a:solidFill>
                  <a:srgbClr val="FFFFFF">
                    <a:lumMod val="50000"/>
                  </a:srgbClr>
                </a:solidFill>
                <a:latin typeface="Open Sans" charset="0"/>
                <a:ea typeface="Open Sans" charset="0"/>
                <a:cs typeface="Open Sans" charset="0"/>
              </a:rPr>
              <a:t>Welche Erkenntnisse konnten wir gewinnen</a:t>
            </a:r>
          </a:p>
        </p:txBody>
      </p:sp>
      <p:grpSp>
        <p:nvGrpSpPr>
          <p:cNvPr id="36" name="Группа 35"/>
          <p:cNvGrpSpPr/>
          <p:nvPr/>
        </p:nvGrpSpPr>
        <p:grpSpPr>
          <a:xfrm>
            <a:off x="11319310" y="359343"/>
            <a:ext cx="603183" cy="603183"/>
            <a:chOff x="8489482" y="269507"/>
            <a:chExt cx="452387" cy="452387"/>
          </a:xfrm>
        </p:grpSpPr>
        <p:sp>
          <p:nvSpPr>
            <p:cNvPr id="37" name="Овал 3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8" name="TextBox 37"/>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20</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8359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1"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fill="hold"/>
                                        <p:tgtEl>
                                          <p:spTgt spid="39"/>
                                        </p:tgtEl>
                                        <p:attrNameLst>
                                          <p:attrName>ppt_x</p:attrName>
                                        </p:attrNameLst>
                                      </p:cBhvr>
                                      <p:tavLst>
                                        <p:tav tm="0">
                                          <p:val>
                                            <p:strVal val="#ppt_x"/>
                                          </p:val>
                                        </p:tav>
                                        <p:tav tm="100000">
                                          <p:val>
                                            <p:strVal val="#ppt_x"/>
                                          </p:val>
                                        </p:tav>
                                      </p:tavLst>
                                    </p:anim>
                                    <p:anim calcmode="lin" valueType="num">
                                      <p:cBhvr additive="base">
                                        <p:cTn id="21" dur="500" fill="hold"/>
                                        <p:tgtEl>
                                          <p:spTgt spid="39"/>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1"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0-#ppt_h/2"/>
                                          </p:val>
                                        </p:tav>
                                        <p:tav tm="100000">
                                          <p:val>
                                            <p:strVal val="#ppt_y"/>
                                          </p:val>
                                        </p:tav>
                                      </p:tavLst>
                                    </p:anim>
                                  </p:childTnLst>
                                </p:cTn>
                              </p:par>
                            </p:childTnLst>
                          </p:cTn>
                        </p:par>
                        <p:par>
                          <p:cTn id="27" fill="hold">
                            <p:stCondLst>
                              <p:cond delay="2500"/>
                            </p:stCondLst>
                            <p:childTnLst>
                              <p:par>
                                <p:cTn id="28" presetID="2" presetClass="entr" presetSubtype="1" fill="hold" nodeType="after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500" fill="hold"/>
                                        <p:tgtEl>
                                          <p:spTgt spid="41"/>
                                        </p:tgtEl>
                                        <p:attrNameLst>
                                          <p:attrName>ppt_x</p:attrName>
                                        </p:attrNameLst>
                                      </p:cBhvr>
                                      <p:tavLst>
                                        <p:tav tm="0">
                                          <p:val>
                                            <p:strVal val="#ppt_x"/>
                                          </p:val>
                                        </p:tav>
                                        <p:tav tm="100000">
                                          <p:val>
                                            <p:strVal val="#ppt_x"/>
                                          </p:val>
                                        </p:tav>
                                      </p:tavLst>
                                    </p:anim>
                                    <p:anim calcmode="lin" valueType="num">
                                      <p:cBhvr additive="base">
                                        <p:cTn id="31" dur="500" fill="hold"/>
                                        <p:tgtEl>
                                          <p:spTgt spid="41"/>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051777"/>
            <a:ext cx="3166251" cy="954107"/>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Docker Cluster mit </a:t>
            </a:r>
          </a:p>
          <a:p>
            <a:pPr lvl="0" defTabSz="914377">
              <a:buClrTx/>
            </a:pPr>
            <a:r>
              <a:rPr lang="de-DE" sz="2800" kern="1200" dirty="0">
                <a:solidFill>
                  <a:srgbClr val="FFFFFF"/>
                </a:solidFill>
                <a:latin typeface="Bebas Neue" charset="0"/>
                <a:ea typeface="Bebas Neue" charset="0"/>
                <a:cs typeface="Bebas Neue" charset="0"/>
              </a:rPr>
              <a:t>Docker </a:t>
            </a:r>
            <a:r>
              <a:rPr lang="de-DE" sz="2800" kern="1200" dirty="0" err="1">
                <a:solidFill>
                  <a:srgbClr val="FFFFFF"/>
                </a:solidFill>
                <a:latin typeface="Bebas Neue" charset="0"/>
                <a:ea typeface="Bebas Neue" charset="0"/>
                <a:cs typeface="Bebas Neue" charset="0"/>
              </a:rPr>
              <a:t>Swarm</a:t>
            </a:r>
            <a:r>
              <a:rPr lang="de-DE" sz="2800" kern="1200" dirty="0">
                <a:solidFill>
                  <a:srgbClr val="FFFFFF"/>
                </a:solidFill>
                <a:latin typeface="Bebas Neue" charset="0"/>
                <a:ea typeface="Bebas Neue" charset="0"/>
                <a:cs typeface="Bebas Neue" charset="0"/>
              </a:rPr>
              <a:t> erstellen</a:t>
            </a:r>
          </a:p>
        </p:txBody>
      </p:sp>
      <p:sp>
        <p:nvSpPr>
          <p:cNvPr id="8" name="TextBox 7"/>
          <p:cNvSpPr txBox="1"/>
          <p:nvPr/>
        </p:nvSpPr>
        <p:spPr>
          <a:xfrm>
            <a:off x="585050" y="3969308"/>
            <a:ext cx="2999398" cy="367280"/>
          </a:xfrm>
          <a:prstGeom prst="rect">
            <a:avLst/>
          </a:prstGeom>
          <a:noFill/>
        </p:spPr>
        <p:txBody>
          <a:bodyPr wrap="square" rtlCol="0">
            <a:spAutoFit/>
          </a:bodyPr>
          <a:lstStyle/>
          <a:p>
            <a:pPr lvl="0" defTabSz="914377">
              <a:lnSpc>
                <a:spcPct val="150000"/>
              </a:lnSpc>
              <a:buClrTx/>
            </a:pPr>
            <a:r>
              <a:rPr lang="de-DE" sz="1333" kern="1200" dirty="0">
                <a:solidFill>
                  <a:srgbClr val="FFFFFF"/>
                </a:solidFill>
                <a:latin typeface="Open Sans" charset="0"/>
                <a:ea typeface="Open Sans" charset="0"/>
                <a:cs typeface="Open Sans" charset="0"/>
              </a:rPr>
              <a:t>Was sind Cluster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BE112EED-9B3F-13B4-1424-F1B03C991B18}"/>
              </a:ext>
            </a:extLst>
          </p:cNvPr>
          <p:cNvPicPr>
            <a:picLocks noGrp="1" noChangeAspect="1"/>
          </p:cNvPicPr>
          <p:nvPr>
            <p:ph type="pic" sz="quarter" idx="10"/>
          </p:nvPr>
        </p:nvPicPr>
        <p:blipFill rotWithShape="1">
          <a:blip r:embed="rId2"/>
          <a:srcRect l="7454" t="-9167" r="13423" b="-9167"/>
          <a:stretch/>
        </p:blipFill>
        <p:spPr>
          <a:xfrm>
            <a:off x="4702286" y="0"/>
            <a:ext cx="7489716" cy="6858000"/>
          </a:xfrm>
          <a:solidFill>
            <a:schemeClr val="bg1"/>
          </a:solidFill>
        </p:spPr>
      </p:pic>
    </p:spTree>
    <p:extLst>
      <p:ext uri="{BB962C8B-B14F-4D97-AF65-F5344CB8AC3E}">
        <p14:creationId xmlns:p14="http://schemas.microsoft.com/office/powerpoint/2010/main" val="27973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32979FAB-40EC-515E-12F8-1D6A350998D9}"/>
              </a:ext>
            </a:extLst>
          </p:cNvPr>
          <p:cNvPicPr>
            <a:picLocks noGrp="1" noChangeAspect="1"/>
          </p:cNvPicPr>
          <p:nvPr>
            <p:ph type="pic" sz="quarter" idx="10"/>
          </p:nvPr>
        </p:nvPicPr>
        <p:blipFill>
          <a:blip r:embed="rId2"/>
          <a:srcRect l="10360" r="10360"/>
          <a:stretch>
            <a:fillRect/>
          </a:stretch>
        </p:blipFill>
        <p:spPr>
          <a:xfrm>
            <a:off x="-90488" y="0"/>
            <a:ext cx="8131176" cy="6858000"/>
          </a:xfrm>
        </p:spPr>
      </p:pic>
      <p:sp>
        <p:nvSpPr>
          <p:cNvPr id="16" name="TextBox 15"/>
          <p:cNvSpPr txBox="1"/>
          <p:nvPr/>
        </p:nvSpPr>
        <p:spPr>
          <a:xfrm>
            <a:off x="8330387" y="2115335"/>
            <a:ext cx="1734770" cy="420564"/>
          </a:xfrm>
          <a:prstGeom prst="rect">
            <a:avLst/>
          </a:prstGeom>
          <a:noFill/>
        </p:spPr>
        <p:txBody>
          <a:bodyPr wrap="none" rtlCol="0">
            <a:spAutoFit/>
          </a:bodyPr>
          <a:lstStyle/>
          <a:p>
            <a:pPr defTabSz="914377">
              <a:buClrTx/>
            </a:pPr>
            <a:r>
              <a:rPr lang="de-DE" sz="2133" kern="1200" dirty="0">
                <a:latin typeface="Bebas Neue" charset="0"/>
                <a:ea typeface="Bebas Neue" charset="0"/>
                <a:cs typeface="Bebas Neue" charset="0"/>
              </a:rPr>
              <a:t>Was sind Cluster</a:t>
            </a:r>
          </a:p>
        </p:txBody>
      </p:sp>
      <p:sp>
        <p:nvSpPr>
          <p:cNvPr id="17" name="TextBox 16"/>
          <p:cNvSpPr txBox="1"/>
          <p:nvPr/>
        </p:nvSpPr>
        <p:spPr>
          <a:xfrm>
            <a:off x="8330388" y="2691399"/>
            <a:ext cx="3718275" cy="1792478"/>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Der Begriff Cluster kommt aus dem Englischen und bedeuten soviel wie Haufen oder Zusammenschluss. In unserem Kotext reden wir hier von dem Zusammenschluss vieler Maschinen um Anwendung-Infrastruktur zu betreiben.</a:t>
            </a:r>
          </a:p>
          <a:p>
            <a:pPr defTabSz="914377">
              <a:lnSpc>
                <a:spcPct val="150000"/>
              </a:lnSpc>
              <a:buClrTx/>
            </a:pPr>
            <a:endParaRPr lang="de-DE" sz="933"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933" kern="1200" dirty="0">
                <a:solidFill>
                  <a:srgbClr val="FFFFFF">
                    <a:lumMod val="50000"/>
                  </a:srgbClr>
                </a:solidFill>
                <a:latin typeface="Open Sans" charset="0"/>
                <a:ea typeface="Open Sans" charset="0"/>
                <a:cs typeface="Open Sans" charset="0"/>
              </a:rPr>
              <a:t>Es ist eine der wichtigsten Bestandteile für Container Technologien da es den Ausfall von einzelnen Maschinen ausbalanciert und somit Anwendungen aufrechterhält. </a:t>
            </a:r>
          </a:p>
        </p:txBody>
      </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0" name="TextBox 19"/>
            <p:cNvSpPr txBox="1"/>
            <p:nvPr/>
          </p:nvSpPr>
          <p:spPr>
            <a:xfrm>
              <a:off x="8585111" y="362013"/>
              <a:ext cx="261129" cy="253916"/>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22</a:t>
              </a:r>
            </a:p>
          </p:txBody>
        </p:sp>
      </p:grpSp>
    </p:spTree>
    <p:extLst>
      <p:ext uri="{BB962C8B-B14F-4D97-AF65-F5344CB8AC3E}">
        <p14:creationId xmlns:p14="http://schemas.microsoft.com/office/powerpoint/2010/main" val="71096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nodes work | Docker Documentation">
            <a:extLst>
              <a:ext uri="{FF2B5EF4-FFF2-40B4-BE49-F238E27FC236}">
                <a16:creationId xmlns:a16="http://schemas.microsoft.com/office/drawing/2014/main" id="{3D492705-D497-9784-E509-AC9E0019D9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66309"/>
            <a:ext cx="10905066" cy="512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075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055725" y="761107"/>
            <a:ext cx="2214069"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lang="de-DE" sz="3067" kern="1200" dirty="0">
                <a:solidFill>
                  <a:srgbClr val="383838"/>
                </a:solidFill>
                <a:latin typeface="Bebas Neue" charset="0"/>
                <a:ea typeface="Bebas Neue" charset="0"/>
                <a:cs typeface="Bebas Neue" charset="0"/>
              </a:rPr>
              <a:t>Docker Cluster</a:t>
            </a:r>
            <a:endPar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Vorteile</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1"/>
            <a:ext cx="2370784" cy="1063934"/>
            <a:chOff x="6659248" y="2073591"/>
            <a:chExt cx="1778088" cy="797950"/>
          </a:xfrm>
        </p:grpSpPr>
        <p:sp>
          <p:nvSpPr>
            <p:cNvPr id="24" name="TextBox 23"/>
            <p:cNvSpPr txBox="1"/>
            <p:nvPr/>
          </p:nvSpPr>
          <p:spPr>
            <a:xfrm>
              <a:off x="6659248" y="2073591"/>
              <a:ext cx="95723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2</a:t>
              </a:r>
            </a:p>
          </p:txBody>
        </p:sp>
        <p:sp>
          <p:nvSpPr>
            <p:cNvPr id="25" name="TextBox 24"/>
            <p:cNvSpPr txBox="1"/>
            <p:nvPr/>
          </p:nvSpPr>
          <p:spPr>
            <a:xfrm>
              <a:off x="6669913" y="2367846"/>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Leistung und Performance der gesamten Anwendung ist besser aufgeteilt</a:t>
              </a:r>
            </a:p>
          </p:txBody>
        </p:sp>
      </p:grpSp>
      <p:grpSp>
        <p:nvGrpSpPr>
          <p:cNvPr id="46" name="Группа 45"/>
          <p:cNvGrpSpPr/>
          <p:nvPr/>
        </p:nvGrpSpPr>
        <p:grpSpPr>
          <a:xfrm>
            <a:off x="8493881" y="4337345"/>
            <a:ext cx="2370784" cy="863751"/>
            <a:chOff x="6370411" y="3253006"/>
            <a:chExt cx="1778088" cy="647813"/>
          </a:xfrm>
        </p:grpSpPr>
        <p:sp>
          <p:nvSpPr>
            <p:cNvPr id="26" name="TextBox 25"/>
            <p:cNvSpPr txBox="1"/>
            <p:nvPr/>
          </p:nvSpPr>
          <p:spPr>
            <a:xfrm>
              <a:off x="6370411" y="3253006"/>
              <a:ext cx="95723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4</a:t>
              </a:r>
            </a:p>
          </p:txBody>
        </p:sp>
        <p:sp>
          <p:nvSpPr>
            <p:cNvPr id="27" name="TextBox 26"/>
            <p:cNvSpPr txBox="1"/>
            <p:nvPr/>
          </p:nvSpPr>
          <p:spPr>
            <a:xfrm>
              <a:off x="6381076" y="3547261"/>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Große Anwendungen können einfacher skaliert</a:t>
              </a:r>
              <a:r>
                <a:rPr lang="de-DE" sz="867" kern="1200" dirty="0">
                  <a:solidFill>
                    <a:srgbClr val="FFFFFF">
                      <a:lumMod val="50000"/>
                    </a:srgbClr>
                  </a:solidFill>
                  <a:latin typeface="Open Sans" charset="0"/>
                  <a:ea typeface="Open Sans" charset="0"/>
                  <a:cs typeface="Open Sans" charset="0"/>
                </a:rPr>
                <a:t> und betreut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3" name="Группа 42"/>
          <p:cNvGrpSpPr/>
          <p:nvPr/>
        </p:nvGrpSpPr>
        <p:grpSpPr>
          <a:xfrm>
            <a:off x="1630258" y="2787186"/>
            <a:ext cx="2356565" cy="863751"/>
            <a:chOff x="1222693" y="2090388"/>
            <a:chExt cx="1767424" cy="647813"/>
          </a:xfrm>
        </p:grpSpPr>
        <p:sp>
          <p:nvSpPr>
            <p:cNvPr id="28" name="TextBox 27"/>
            <p:cNvSpPr txBox="1"/>
            <p:nvPr/>
          </p:nvSpPr>
          <p:spPr>
            <a:xfrm>
              <a:off x="2032884" y="2090388"/>
              <a:ext cx="95723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1</a:t>
              </a:r>
            </a:p>
          </p:txBody>
        </p:sp>
        <p:sp>
          <p:nvSpPr>
            <p:cNvPr id="29" name="TextBox 28"/>
            <p:cNvSpPr txBox="1"/>
            <p:nvPr/>
          </p:nvSpPr>
          <p:spPr>
            <a:xfrm>
              <a:off x="1222693" y="238464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Cluster erlaubt es einzelne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Node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Ausfälle zu überbrücken</a:t>
              </a:r>
            </a:p>
          </p:txBody>
        </p:sp>
      </p:grpSp>
      <p:grpSp>
        <p:nvGrpSpPr>
          <p:cNvPr id="44" name="Группа 43"/>
          <p:cNvGrpSpPr/>
          <p:nvPr/>
        </p:nvGrpSpPr>
        <p:grpSpPr>
          <a:xfrm>
            <a:off x="1310513" y="4355374"/>
            <a:ext cx="2356564" cy="863751"/>
            <a:chOff x="982884" y="3266528"/>
            <a:chExt cx="1767423" cy="647813"/>
          </a:xfrm>
        </p:grpSpPr>
        <p:sp>
          <p:nvSpPr>
            <p:cNvPr id="30" name="TextBox 29"/>
            <p:cNvSpPr txBox="1"/>
            <p:nvPr/>
          </p:nvSpPr>
          <p:spPr>
            <a:xfrm>
              <a:off x="1793074" y="3266528"/>
              <a:ext cx="95723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3</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Durch Load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Balancing</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können mehr Benutzer versorgt werden</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585110"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58207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051777"/>
            <a:ext cx="3166251" cy="954107"/>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Docker Cluster mit </a:t>
            </a:r>
          </a:p>
          <a:p>
            <a:pPr lvl="0" defTabSz="914377">
              <a:buClrTx/>
            </a:pPr>
            <a:r>
              <a:rPr lang="de-DE" sz="2800" kern="1200" dirty="0">
                <a:solidFill>
                  <a:srgbClr val="FFFFFF"/>
                </a:solidFill>
                <a:latin typeface="Bebas Neue" charset="0"/>
                <a:ea typeface="Bebas Neue" charset="0"/>
                <a:cs typeface="Bebas Neue" charset="0"/>
              </a:rPr>
              <a:t>Docker </a:t>
            </a:r>
            <a:r>
              <a:rPr lang="de-DE" sz="2800" kern="1200" dirty="0" err="1">
                <a:solidFill>
                  <a:srgbClr val="FFFFFF"/>
                </a:solidFill>
                <a:latin typeface="Bebas Neue" charset="0"/>
                <a:ea typeface="Bebas Neue" charset="0"/>
                <a:cs typeface="Bebas Neue" charset="0"/>
              </a:rPr>
              <a:t>Swarm</a:t>
            </a:r>
            <a:r>
              <a:rPr lang="de-DE" sz="2800" kern="1200" dirty="0">
                <a:solidFill>
                  <a:srgbClr val="FFFFFF"/>
                </a:solidFill>
                <a:latin typeface="Bebas Neue" charset="0"/>
                <a:ea typeface="Bebas Neue" charset="0"/>
                <a:cs typeface="Bebas Neue" charset="0"/>
              </a:rPr>
              <a:t> erstellen</a:t>
            </a:r>
          </a:p>
        </p:txBody>
      </p:sp>
      <p:sp>
        <p:nvSpPr>
          <p:cNvPr id="8" name="TextBox 7"/>
          <p:cNvSpPr txBox="1"/>
          <p:nvPr/>
        </p:nvSpPr>
        <p:spPr>
          <a:xfrm>
            <a:off x="585050" y="3969308"/>
            <a:ext cx="2999398" cy="367280"/>
          </a:xfrm>
          <a:prstGeom prst="rect">
            <a:avLst/>
          </a:prstGeom>
          <a:noFill/>
        </p:spPr>
        <p:txBody>
          <a:bodyPr wrap="square" rtlCol="0">
            <a:spAutoFit/>
          </a:bodyPr>
          <a:lstStyle/>
          <a:p>
            <a:pPr lvl="0" defTabSz="914377">
              <a:lnSpc>
                <a:spcPct val="150000"/>
              </a:lnSpc>
              <a:buClrTx/>
            </a:pPr>
            <a:r>
              <a:rPr lang="de-DE" sz="1333" kern="1200" dirty="0">
                <a:solidFill>
                  <a:srgbClr val="FFFFFF"/>
                </a:solidFill>
                <a:latin typeface="Open Sans" charset="0"/>
                <a:ea typeface="Open Sans" charset="0"/>
                <a:cs typeface="Open Sans" charset="0"/>
              </a:rPr>
              <a:t>Was ist Docker </a:t>
            </a:r>
            <a:r>
              <a:rPr lang="de-DE" sz="1333" kern="1200" dirty="0" err="1">
                <a:solidFill>
                  <a:srgbClr val="FFFFFF"/>
                </a:solidFill>
                <a:latin typeface="Open Sans" charset="0"/>
                <a:ea typeface="Open Sans" charset="0"/>
                <a:cs typeface="Open Sans" charset="0"/>
              </a:rPr>
              <a:t>Swarm</a:t>
            </a:r>
            <a:endParaRPr lang="de-DE" sz="1333" kern="1200" dirty="0">
              <a:solidFill>
                <a:srgbClr val="FFFFFF"/>
              </a:solidFill>
              <a:latin typeface="Open Sans" charset="0"/>
              <a:ea typeface="Open Sans" charset="0"/>
              <a:cs typeface="Open Sans"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F369842B-5B5B-43CB-D14B-C3FE98550D97}"/>
              </a:ext>
            </a:extLst>
          </p:cNvPr>
          <p:cNvPicPr>
            <a:picLocks noGrp="1" noChangeAspect="1"/>
          </p:cNvPicPr>
          <p:nvPr>
            <p:ph type="pic" sz="quarter" idx="10"/>
          </p:nvPr>
        </p:nvPicPr>
        <p:blipFill rotWithShape="1">
          <a:blip r:embed="rId2"/>
          <a:srcRect l="8107" t="-9675" r="14351" b="-6298"/>
          <a:stretch/>
        </p:blipFill>
        <p:spPr>
          <a:xfrm>
            <a:off x="4702286" y="0"/>
            <a:ext cx="7489716" cy="6858000"/>
          </a:xfrm>
          <a:solidFill>
            <a:schemeClr val="bg1"/>
          </a:solidFill>
        </p:spPr>
      </p:pic>
    </p:spTree>
    <p:extLst>
      <p:ext uri="{BB962C8B-B14F-4D97-AF65-F5344CB8AC3E}">
        <p14:creationId xmlns:p14="http://schemas.microsoft.com/office/powerpoint/2010/main" val="386232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D54B1ABB-CFA6-D5A6-462E-C33F1DFE1C75}"/>
              </a:ext>
            </a:extLst>
          </p:cNvPr>
          <p:cNvPicPr>
            <a:picLocks noGrp="1" noChangeAspect="1"/>
          </p:cNvPicPr>
          <p:nvPr>
            <p:ph type="pic" sz="quarter" idx="10"/>
          </p:nvPr>
        </p:nvPicPr>
        <p:blipFill>
          <a:blip r:embed="rId2"/>
          <a:srcRect l="13706" r="13706"/>
          <a:stretch>
            <a:fillRect/>
          </a:stretch>
        </p:blipFill>
        <p:spPr>
          <a:xfrm>
            <a:off x="4060825" y="0"/>
            <a:ext cx="8131175" cy="6858000"/>
          </a:xfrm>
        </p:spPr>
      </p:pic>
      <p:sp>
        <p:nvSpPr>
          <p:cNvPr id="16" name="TextBox 15"/>
          <p:cNvSpPr txBox="1"/>
          <p:nvPr/>
        </p:nvSpPr>
        <p:spPr>
          <a:xfrm>
            <a:off x="179810" y="2397557"/>
            <a:ext cx="2198038" cy="420564"/>
          </a:xfrm>
          <a:prstGeom prst="rect">
            <a:avLst/>
          </a:prstGeom>
          <a:noFill/>
        </p:spPr>
        <p:txBody>
          <a:bodyPr wrap="none" rtlCol="0">
            <a:spAutoFit/>
          </a:bodyPr>
          <a:lstStyle/>
          <a:p>
            <a:pPr defTabSz="914377">
              <a:buClrTx/>
            </a:pPr>
            <a:r>
              <a:rPr lang="de-DE" sz="2133" kern="1200" dirty="0">
                <a:latin typeface="Bebas Neue" charset="0"/>
                <a:ea typeface="Bebas Neue" charset="0"/>
                <a:cs typeface="Bebas Neue" charset="0"/>
              </a:rPr>
              <a:t>Was ist Docker SWARM</a:t>
            </a:r>
          </a:p>
        </p:txBody>
      </p:sp>
      <p:sp>
        <p:nvSpPr>
          <p:cNvPr id="17" name="TextBox 16"/>
          <p:cNvSpPr txBox="1"/>
          <p:nvPr/>
        </p:nvSpPr>
        <p:spPr>
          <a:xfrm>
            <a:off x="179811" y="2973621"/>
            <a:ext cx="3718275" cy="2223237"/>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Docker </a:t>
            </a:r>
            <a:r>
              <a:rPr lang="de-DE" sz="933" kern="1200" dirty="0" err="1">
                <a:solidFill>
                  <a:srgbClr val="FFFFFF">
                    <a:lumMod val="50000"/>
                  </a:srgbClr>
                </a:solidFill>
                <a:latin typeface="Open Sans" charset="0"/>
                <a:ea typeface="Open Sans" charset="0"/>
                <a:cs typeface="Open Sans" charset="0"/>
              </a:rPr>
              <a:t>Swarm</a:t>
            </a:r>
            <a:r>
              <a:rPr lang="de-DE" sz="933" kern="1200" dirty="0">
                <a:solidFill>
                  <a:srgbClr val="FFFFFF">
                    <a:lumMod val="50000"/>
                  </a:srgbClr>
                </a:solidFill>
                <a:latin typeface="Open Sans" charset="0"/>
                <a:ea typeface="Open Sans" charset="0"/>
                <a:cs typeface="Open Sans" charset="0"/>
              </a:rPr>
              <a:t> ist ein Cluster- und Scheduling-Tool für Docker-Container. Mit Docker </a:t>
            </a:r>
            <a:r>
              <a:rPr lang="de-DE" sz="933" kern="1200" dirty="0" err="1">
                <a:solidFill>
                  <a:srgbClr val="FFFFFF">
                    <a:lumMod val="50000"/>
                  </a:srgbClr>
                </a:solidFill>
                <a:latin typeface="Open Sans" charset="0"/>
                <a:ea typeface="Open Sans" charset="0"/>
                <a:cs typeface="Open Sans" charset="0"/>
              </a:rPr>
              <a:t>Swarm</a:t>
            </a:r>
            <a:r>
              <a:rPr lang="de-DE" sz="933" kern="1200" dirty="0">
                <a:solidFill>
                  <a:srgbClr val="FFFFFF">
                    <a:lumMod val="50000"/>
                  </a:srgbClr>
                </a:solidFill>
                <a:latin typeface="Open Sans" charset="0"/>
                <a:ea typeface="Open Sans" charset="0"/>
                <a:cs typeface="Open Sans" charset="0"/>
              </a:rPr>
              <a:t> können Docker-Cluster erstellt und wie ein einziges virtuelles System verwaltet werden. Clustering ist eine wichtige Funktion für die Container-Technologie, weil sich so kooperative Systemgruppen erstellen lassen, die durch Redundanz einem </a:t>
            </a:r>
            <a:r>
              <a:rPr lang="de-DE" sz="933" kern="1200" dirty="0" err="1">
                <a:solidFill>
                  <a:srgbClr val="FFFFFF">
                    <a:lumMod val="50000"/>
                  </a:srgbClr>
                </a:solidFill>
                <a:latin typeface="Open Sans" charset="0"/>
                <a:ea typeface="Open Sans" charset="0"/>
                <a:cs typeface="Open Sans" charset="0"/>
              </a:rPr>
              <a:t>Node</a:t>
            </a:r>
            <a:r>
              <a:rPr lang="de-DE" sz="933" kern="1200" dirty="0">
                <a:solidFill>
                  <a:srgbClr val="FFFFFF">
                    <a:lumMod val="50000"/>
                  </a:srgbClr>
                </a:solidFill>
                <a:latin typeface="Open Sans" charset="0"/>
                <a:ea typeface="Open Sans" charset="0"/>
                <a:cs typeface="Open Sans" charset="0"/>
              </a:rPr>
              <a:t>-Ausfall vorbeugen können. </a:t>
            </a:r>
          </a:p>
          <a:p>
            <a:pPr defTabSz="914377">
              <a:lnSpc>
                <a:spcPct val="150000"/>
              </a:lnSpc>
              <a:buClrTx/>
            </a:pPr>
            <a:r>
              <a:rPr lang="de-DE" sz="933" kern="1200" dirty="0">
                <a:solidFill>
                  <a:srgbClr val="FFFFFF">
                    <a:lumMod val="50000"/>
                  </a:srgbClr>
                </a:solidFill>
                <a:latin typeface="Open Sans" charset="0"/>
                <a:ea typeface="Open Sans" charset="0"/>
                <a:cs typeface="Open Sans" charset="0"/>
              </a:rPr>
              <a:t>Clustering bietet Administratoren und Entwicklern auch die Möglichkeit, Container-Iterationen hinzuzufügen oder zu entfernen, wenn sich </a:t>
            </a:r>
            <a:r>
              <a:rPr lang="de-DE" sz="933" kern="1200" dirty="0" err="1">
                <a:solidFill>
                  <a:srgbClr val="FFFFFF">
                    <a:lumMod val="50000"/>
                  </a:srgbClr>
                </a:solidFill>
                <a:latin typeface="Open Sans" charset="0"/>
                <a:ea typeface="Open Sans" charset="0"/>
                <a:cs typeface="Open Sans" charset="0"/>
              </a:rPr>
              <a:t>Compute</a:t>
            </a:r>
            <a:r>
              <a:rPr lang="de-DE" sz="933" kern="1200" dirty="0">
                <a:solidFill>
                  <a:srgbClr val="FFFFFF">
                    <a:lumMod val="50000"/>
                  </a:srgbClr>
                </a:solidFill>
                <a:latin typeface="Open Sans" charset="0"/>
                <a:ea typeface="Open Sans" charset="0"/>
                <a:cs typeface="Open Sans" charset="0"/>
              </a:rPr>
              <a:t>-Anforderungen ändern.</a:t>
            </a:r>
          </a:p>
        </p:txBody>
      </p:sp>
      <p:grpSp>
        <p:nvGrpSpPr>
          <p:cNvPr id="18" name="Группа 17"/>
          <p:cNvGrpSpPr/>
          <p:nvPr/>
        </p:nvGrpSpPr>
        <p:grpSpPr>
          <a:xfrm>
            <a:off x="11319310" y="359343"/>
            <a:ext cx="603183" cy="603183"/>
            <a:chOff x="8489482" y="269507"/>
            <a:chExt cx="452387" cy="452387"/>
          </a:xfrm>
        </p:grpSpPr>
        <p:sp>
          <p:nvSpPr>
            <p:cNvPr id="19" name="Овал 1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0" name="TextBox 1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26</a:t>
              </a:r>
            </a:p>
          </p:txBody>
        </p:sp>
      </p:grpSp>
    </p:spTree>
    <p:extLst>
      <p:ext uri="{BB962C8B-B14F-4D97-AF65-F5344CB8AC3E}">
        <p14:creationId xmlns:p14="http://schemas.microsoft.com/office/powerpoint/2010/main" val="144647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nodes work | Docker Documentation">
            <a:extLst>
              <a:ext uri="{FF2B5EF4-FFF2-40B4-BE49-F238E27FC236}">
                <a16:creationId xmlns:a16="http://schemas.microsoft.com/office/drawing/2014/main" id="{3D492705-D497-9784-E509-AC9E0019D9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66309"/>
            <a:ext cx="10905066" cy="512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06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AAE0751E-30F2-47C3-2182-A389A1172EEA}"/>
              </a:ext>
            </a:extLst>
          </p:cNvPr>
          <p:cNvPicPr>
            <a:picLocks noGrp="1" noChangeAspect="1"/>
          </p:cNvPicPr>
          <p:nvPr>
            <p:ph type="pic" sz="quarter" idx="10"/>
          </p:nvPr>
        </p:nvPicPr>
        <p:blipFill rotWithShape="1">
          <a:blip r:embed="rId2"/>
          <a:srcRect l="-3005" t="-21576" r="-2702" b="-22772"/>
          <a:stretch/>
        </p:blipFill>
        <p:spPr>
          <a:xfrm>
            <a:off x="5711825" y="0"/>
            <a:ext cx="6480175" cy="6858000"/>
          </a:xfrm>
          <a:solidFill>
            <a:schemeClr val="bg1"/>
          </a:solidFill>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312593" y="1434907"/>
              <a:ext cx="675907"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Variante 1</a:t>
              </a:r>
            </a:p>
          </p:txBody>
        </p:sp>
        <p:sp>
          <p:nvSpPr>
            <p:cNvPr id="7" name="TextBox 6"/>
            <p:cNvSpPr txBox="1"/>
            <p:nvPr/>
          </p:nvSpPr>
          <p:spPr>
            <a:xfrm>
              <a:off x="323258" y="1729162"/>
              <a:ext cx="3456654"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 alte Variante von Docker </a:t>
              </a:r>
              <a:r>
                <a:rPr lang="de-DE" sz="867" kern="1200" dirty="0" err="1">
                  <a:solidFill>
                    <a:srgbClr val="FFFFFF">
                      <a:lumMod val="50000"/>
                    </a:srgbClr>
                  </a:solidFill>
                  <a:latin typeface="Open Sans" charset="0"/>
                  <a:ea typeface="Open Sans" charset="0"/>
                  <a:cs typeface="Open Sans" charset="0"/>
                </a:rPr>
                <a:t>Swarm</a:t>
              </a:r>
              <a:r>
                <a:rPr lang="de-DE" sz="867" kern="1200" dirty="0">
                  <a:solidFill>
                    <a:srgbClr val="FFFFFF">
                      <a:lumMod val="50000"/>
                    </a:srgbClr>
                  </a:solidFill>
                  <a:latin typeface="Open Sans" charset="0"/>
                  <a:ea typeface="Open Sans" charset="0"/>
                  <a:cs typeface="Open Sans" charset="0"/>
                </a:rPr>
                <a:t> basiert auf einem Key Value Pair welches umständlich gepflegt werden musste. Dabei wurde jede Note einzeln definiert und aufgebaut. Was zwar im Endeffekt das gleiche Ergebnis hatte jedoch deutlich umständlicher ist als nötig.</a:t>
              </a:r>
            </a:p>
          </p:txBody>
        </p:sp>
        <p:sp>
          <p:nvSpPr>
            <p:cNvPr id="8" name="TextBox 7"/>
            <p:cNvSpPr txBox="1"/>
            <p:nvPr/>
          </p:nvSpPr>
          <p:spPr>
            <a:xfrm>
              <a:off x="3458609" y="11773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312593" y="3091091"/>
              <a:ext cx="675907"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Variante 2</a:t>
              </a:r>
            </a:p>
          </p:txBody>
        </p:sp>
        <p:sp>
          <p:nvSpPr>
            <p:cNvPr id="12" name="TextBox 11"/>
            <p:cNvSpPr txBox="1"/>
            <p:nvPr/>
          </p:nvSpPr>
          <p:spPr>
            <a:xfrm>
              <a:off x="323258" y="3385346"/>
              <a:ext cx="3456654" cy="80397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 neue Variante wird automatisch mit Docker mitgeliefert und verfügt über die selben Möglichkeiten.  Diese Variante wird heutzutage auch gerne </a:t>
              </a:r>
              <a:r>
                <a:rPr lang="de-DE" sz="867" kern="1200" dirty="0" err="1">
                  <a:solidFill>
                    <a:srgbClr val="FFFFFF">
                      <a:lumMod val="50000"/>
                    </a:srgbClr>
                  </a:solidFill>
                  <a:latin typeface="Open Sans" charset="0"/>
                  <a:ea typeface="Open Sans" charset="0"/>
                  <a:cs typeface="Open Sans" charset="0"/>
                </a:rPr>
                <a:t>Swarm</a:t>
              </a:r>
              <a:r>
                <a:rPr lang="de-DE" sz="867" kern="1200" dirty="0">
                  <a:solidFill>
                    <a:srgbClr val="FFFFFF">
                      <a:lumMod val="50000"/>
                    </a:srgbClr>
                  </a:solidFill>
                  <a:latin typeface="Open Sans" charset="0"/>
                  <a:ea typeface="Open Sans" charset="0"/>
                  <a:cs typeface="Open Sans" charset="0"/>
                </a:rPr>
                <a:t> Mode genannt. </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Wir werden uns im weiteren mit dieser Variante beschäftigen.</a:t>
              </a:r>
            </a:p>
          </p:txBody>
        </p:sp>
        <p:sp>
          <p:nvSpPr>
            <p:cNvPr id="13" name="TextBox 12"/>
            <p:cNvSpPr txBox="1"/>
            <p:nvPr/>
          </p:nvSpPr>
          <p:spPr>
            <a:xfrm>
              <a:off x="3458609" y="28334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28</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728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85050" y="3051777"/>
            <a:ext cx="3166251" cy="954107"/>
          </a:xfrm>
          <a:prstGeom prst="rect">
            <a:avLst/>
          </a:prstGeom>
          <a:noFill/>
        </p:spPr>
        <p:txBody>
          <a:bodyPr wrap="none" rtlCol="0">
            <a:spAutoFit/>
          </a:bodyPr>
          <a:lstStyle/>
          <a:p>
            <a:pPr lvl="0" defTabSz="914377">
              <a:buClrTx/>
            </a:pPr>
            <a:r>
              <a:rPr lang="de-DE" sz="2800" kern="1200" dirty="0">
                <a:solidFill>
                  <a:srgbClr val="FFFFFF"/>
                </a:solidFill>
                <a:latin typeface="Bebas Neue" charset="0"/>
                <a:ea typeface="Bebas Neue" charset="0"/>
                <a:cs typeface="Bebas Neue" charset="0"/>
              </a:rPr>
              <a:t>Docker Cluster mit </a:t>
            </a:r>
          </a:p>
          <a:p>
            <a:pPr lvl="0" defTabSz="914377">
              <a:buClrTx/>
            </a:pPr>
            <a:r>
              <a:rPr lang="de-DE" sz="2800" kern="1200" dirty="0">
                <a:solidFill>
                  <a:srgbClr val="FFFFFF"/>
                </a:solidFill>
                <a:latin typeface="Bebas Neue" charset="0"/>
                <a:ea typeface="Bebas Neue" charset="0"/>
                <a:cs typeface="Bebas Neue" charset="0"/>
              </a:rPr>
              <a:t>Docker </a:t>
            </a:r>
            <a:r>
              <a:rPr lang="de-DE" sz="2800" kern="1200" dirty="0" err="1">
                <a:solidFill>
                  <a:srgbClr val="FFFFFF"/>
                </a:solidFill>
                <a:latin typeface="Bebas Neue" charset="0"/>
                <a:ea typeface="Bebas Neue" charset="0"/>
                <a:cs typeface="Bebas Neue" charset="0"/>
              </a:rPr>
              <a:t>Swarm</a:t>
            </a:r>
            <a:r>
              <a:rPr lang="de-DE" sz="2800" kern="1200" dirty="0">
                <a:solidFill>
                  <a:srgbClr val="FFFFFF"/>
                </a:solidFill>
                <a:latin typeface="Bebas Neue" charset="0"/>
                <a:ea typeface="Bebas Neue" charset="0"/>
                <a:cs typeface="Bebas Neue" charset="0"/>
              </a:rPr>
              <a:t> erstellen</a:t>
            </a:r>
          </a:p>
        </p:txBody>
      </p:sp>
      <p:sp>
        <p:nvSpPr>
          <p:cNvPr id="8" name="TextBox 7"/>
          <p:cNvSpPr txBox="1"/>
          <p:nvPr/>
        </p:nvSpPr>
        <p:spPr>
          <a:xfrm>
            <a:off x="585050" y="3969308"/>
            <a:ext cx="2999398" cy="674993"/>
          </a:xfrm>
          <a:prstGeom prst="rect">
            <a:avLst/>
          </a:prstGeom>
          <a:noFill/>
        </p:spPr>
        <p:txBody>
          <a:bodyPr wrap="square" rtlCol="0">
            <a:spAutoFit/>
          </a:bodyPr>
          <a:lstStyle/>
          <a:p>
            <a:pPr lvl="0" defTabSz="914377">
              <a:lnSpc>
                <a:spcPct val="150000"/>
              </a:lnSpc>
              <a:buClrTx/>
            </a:pPr>
            <a:r>
              <a:rPr lang="de-DE" sz="1333" kern="1200" dirty="0">
                <a:solidFill>
                  <a:srgbClr val="FFFFFF"/>
                </a:solidFill>
                <a:latin typeface="Open Sans" charset="0"/>
                <a:ea typeface="Open Sans" charset="0"/>
                <a:cs typeface="Open Sans" charset="0"/>
              </a:rPr>
              <a:t>Anwendungen aus dem echten Leben</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58A84402-8DAE-519F-E2B5-0244384B296C}"/>
              </a:ext>
            </a:extLst>
          </p:cNvPr>
          <p:cNvPicPr>
            <a:picLocks noGrp="1" noChangeAspect="1"/>
          </p:cNvPicPr>
          <p:nvPr>
            <p:ph type="pic" sz="quarter" idx="10"/>
          </p:nvPr>
        </p:nvPicPr>
        <p:blipFill rotWithShape="1">
          <a:blip r:embed="rId2"/>
          <a:srcRect l="9671" t="-8620" r="14158" b="-5303"/>
          <a:stretch/>
        </p:blipFill>
        <p:spPr>
          <a:xfrm>
            <a:off x="4702286" y="0"/>
            <a:ext cx="7489716" cy="6858000"/>
          </a:xfrm>
          <a:solidFill>
            <a:schemeClr val="bg1"/>
          </a:solidFill>
        </p:spPr>
      </p:pic>
    </p:spTree>
    <p:extLst>
      <p:ext uri="{BB962C8B-B14F-4D97-AF65-F5344CB8AC3E}">
        <p14:creationId xmlns:p14="http://schemas.microsoft.com/office/powerpoint/2010/main" val="81306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pSp>
        <p:nvGrpSpPr>
          <p:cNvPr id="373" name="Google Shape;373;p6"/>
          <p:cNvGrpSpPr/>
          <p:nvPr/>
        </p:nvGrpSpPr>
        <p:grpSpPr>
          <a:xfrm>
            <a:off x="1007435" y="1630617"/>
            <a:ext cx="4718743" cy="1085183"/>
            <a:chOff x="755576" y="1222961"/>
            <a:chExt cx="3539057" cy="813886"/>
          </a:xfrm>
        </p:grpSpPr>
        <p:sp>
          <p:nvSpPr>
            <p:cNvPr id="375" name="Google Shape;375;p6"/>
            <p:cNvSpPr txBox="1"/>
            <p:nvPr/>
          </p:nvSpPr>
          <p:spPr>
            <a:xfrm>
              <a:off x="755576" y="1222961"/>
              <a:ext cx="3249496" cy="438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Service-Architekturen mit Docker </a:t>
              </a:r>
              <a:r>
                <a:rPr lang="de-DE" sz="1600" b="0" i="0" u="none" strike="noStrike" cap="none" dirty="0" err="1">
                  <a:solidFill>
                    <a:srgbClr val="383838"/>
                  </a:solidFill>
                  <a:latin typeface="Bebas Neue"/>
                  <a:ea typeface="Bebas Neue"/>
                  <a:cs typeface="Bebas Neue"/>
                  <a:sym typeface="Bebas Neue"/>
                </a:rPr>
                <a:t>Compose</a:t>
              </a:r>
              <a:r>
                <a:rPr lang="de-DE" sz="1600" b="0" i="0" u="none" strike="noStrike" cap="none" dirty="0">
                  <a:solidFill>
                    <a:srgbClr val="383838"/>
                  </a:solidFill>
                  <a:latin typeface="Bebas Neue"/>
                  <a:ea typeface="Bebas Neue"/>
                  <a:cs typeface="Bebas Neue"/>
                  <a:sym typeface="Bebas Neue"/>
                </a:rPr>
                <a:t> abbilden</a:t>
              </a:r>
            </a:p>
            <a:p>
              <a:pPr marL="0" marR="0" lvl="0" indent="0" algn="l" rtl="0">
                <a:spcBef>
                  <a:spcPts val="0"/>
                </a:spcBef>
                <a:spcAft>
                  <a:spcPts val="0"/>
                </a:spcAft>
                <a:buNone/>
              </a:pPr>
              <a:endParaRPr sz="1600" b="0" i="0" u="none" strike="noStrike" cap="none" dirty="0">
                <a:solidFill>
                  <a:srgbClr val="383838"/>
                </a:solidFill>
                <a:latin typeface="Bebas Neue"/>
                <a:ea typeface="Bebas Neue"/>
                <a:cs typeface="Bebas Neue"/>
                <a:sym typeface="Bebas Neue"/>
              </a:endParaRPr>
            </a:p>
          </p:txBody>
        </p:sp>
        <p:sp>
          <p:nvSpPr>
            <p:cNvPr id="376" name="Google Shape;376;p6"/>
            <p:cNvSpPr txBox="1"/>
            <p:nvPr/>
          </p:nvSpPr>
          <p:spPr>
            <a:xfrm>
              <a:off x="766241" y="1517216"/>
              <a:ext cx="3528392" cy="51963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Was ist Docker </a:t>
              </a:r>
              <a:r>
                <a:rPr lang="de-DE" sz="867" b="0" i="0" u="none" strike="noStrike" cap="none" dirty="0" err="1">
                  <a:solidFill>
                    <a:srgbClr val="7F7F7F"/>
                  </a:solidFill>
                  <a:latin typeface="Open Sans"/>
                  <a:ea typeface="Open Sans"/>
                  <a:cs typeface="Open Sans"/>
                  <a:sym typeface="Open Sans"/>
                </a:rPr>
                <a:t>Compose</a:t>
              </a:r>
              <a:endParaRPr lang="de-DE" sz="867" b="0" i="0" u="none" strike="noStrike" cap="none" dirty="0">
                <a:solidFill>
                  <a:srgbClr val="7F7F7F"/>
                </a:solidFill>
                <a:latin typeface="Open Sans"/>
                <a:ea typeface="Open Sans"/>
                <a:cs typeface="Open Sans"/>
                <a:sym typeface="Open Sans"/>
              </a:endParaRPr>
            </a:p>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Beispielsanwendung</a:t>
              </a:r>
              <a:endParaRPr lang="de-DE" sz="867" dirty="0">
                <a:solidFill>
                  <a:srgbClr val="7F7F7F"/>
                </a:solidFill>
                <a:latin typeface="Open Sans"/>
                <a:ea typeface="Open Sans"/>
                <a:cs typeface="Open Sans"/>
                <a:sym typeface="Open Sans"/>
              </a:endParaRPr>
            </a:p>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Praktische Umsetzung</a:t>
              </a:r>
            </a:p>
          </p:txBody>
        </p:sp>
      </p:grpSp>
      <p:grpSp>
        <p:nvGrpSpPr>
          <p:cNvPr id="377" name="Google Shape;377;p6"/>
          <p:cNvGrpSpPr/>
          <p:nvPr/>
        </p:nvGrpSpPr>
        <p:grpSpPr>
          <a:xfrm>
            <a:off x="1048181" y="3108053"/>
            <a:ext cx="4718743" cy="1085182"/>
            <a:chOff x="786136" y="2331037"/>
            <a:chExt cx="3539057" cy="813886"/>
          </a:xfrm>
        </p:grpSpPr>
        <p:sp>
          <p:nvSpPr>
            <p:cNvPr id="383" name="Google Shape;383;p6"/>
            <p:cNvSpPr txBox="1"/>
            <p:nvPr/>
          </p:nvSpPr>
          <p:spPr>
            <a:xfrm>
              <a:off x="786136" y="2331037"/>
              <a:ext cx="2917184" cy="253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Docker Cluster mit Docker </a:t>
              </a:r>
              <a:r>
                <a:rPr lang="de-DE" sz="1600" b="0" i="0" u="none" strike="noStrike" cap="none" dirty="0" err="1">
                  <a:solidFill>
                    <a:srgbClr val="383838"/>
                  </a:solidFill>
                  <a:latin typeface="Bebas Neue"/>
                  <a:ea typeface="Bebas Neue"/>
                  <a:cs typeface="Bebas Neue"/>
                  <a:sym typeface="Bebas Neue"/>
                </a:rPr>
                <a:t>Swarm</a:t>
              </a:r>
              <a:r>
                <a:rPr lang="de-DE" sz="1600" b="0" i="0" u="none" strike="noStrike" cap="none" dirty="0">
                  <a:solidFill>
                    <a:srgbClr val="383838"/>
                  </a:solidFill>
                  <a:latin typeface="Bebas Neue"/>
                  <a:ea typeface="Bebas Neue"/>
                  <a:cs typeface="Bebas Neue"/>
                  <a:sym typeface="Bebas Neue"/>
                </a:rPr>
                <a:t> erstellen</a:t>
              </a:r>
            </a:p>
          </p:txBody>
        </p:sp>
        <p:sp>
          <p:nvSpPr>
            <p:cNvPr id="384" name="Google Shape;384;p6"/>
            <p:cNvSpPr txBox="1"/>
            <p:nvPr/>
          </p:nvSpPr>
          <p:spPr>
            <a:xfrm>
              <a:off x="796801" y="2625292"/>
              <a:ext cx="3528392" cy="519631"/>
            </a:xfrm>
            <a:prstGeom prst="rect">
              <a:avLst/>
            </a:prstGeom>
            <a:noFill/>
            <a:ln>
              <a:noFill/>
            </a:ln>
          </p:spPr>
          <p:txBody>
            <a:bodyPr spcFirstLastPara="1" wrap="square" lIns="91425" tIns="45700" rIns="91425" bIns="45700" anchor="t" anchorCtr="0">
              <a:spAutoFit/>
            </a:bodyPr>
            <a:lstStyle/>
            <a:p>
              <a:pPr marL="171450" lvl="0" indent="-171450">
                <a:lnSpc>
                  <a:spcPct val="150000"/>
                </a:lnSpc>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Was sind Cluster</a:t>
              </a:r>
            </a:p>
            <a:p>
              <a:pPr marL="171450" lvl="0" indent="-171450">
                <a:lnSpc>
                  <a:spcPct val="150000"/>
                </a:lnSpc>
                <a:buFont typeface="Arial" panose="020B0604020202020204" pitchFamily="34" charset="0"/>
                <a:buChar char="•"/>
              </a:pPr>
              <a:r>
                <a:rPr lang="de-DE" sz="867" dirty="0">
                  <a:solidFill>
                    <a:srgbClr val="7F7F7F"/>
                  </a:solidFill>
                  <a:latin typeface="Open Sans"/>
                  <a:ea typeface="Open Sans"/>
                  <a:cs typeface="Open Sans"/>
                  <a:sym typeface="Open Sans"/>
                </a:rPr>
                <a:t>Was ist Docker </a:t>
              </a:r>
              <a:r>
                <a:rPr lang="de-DE" sz="867" dirty="0" err="1">
                  <a:solidFill>
                    <a:srgbClr val="7F7F7F"/>
                  </a:solidFill>
                  <a:latin typeface="Open Sans"/>
                  <a:ea typeface="Open Sans"/>
                  <a:cs typeface="Open Sans"/>
                  <a:sym typeface="Open Sans"/>
                </a:rPr>
                <a:t>Swarm</a:t>
              </a:r>
              <a:endParaRPr lang="de-DE" sz="867" dirty="0">
                <a:solidFill>
                  <a:srgbClr val="7F7F7F"/>
                </a:solidFill>
                <a:latin typeface="Open Sans"/>
                <a:ea typeface="Open Sans"/>
                <a:cs typeface="Open Sans"/>
                <a:sym typeface="Open Sans"/>
              </a:endParaRPr>
            </a:p>
            <a:p>
              <a:pPr marL="171450" lvl="0" indent="-171450">
                <a:lnSpc>
                  <a:spcPct val="150000"/>
                </a:lnSpc>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Anwendungen aus dem echten Leben</a:t>
              </a:r>
            </a:p>
          </p:txBody>
        </p:sp>
      </p:grpSp>
      <p:grpSp>
        <p:nvGrpSpPr>
          <p:cNvPr id="385" name="Google Shape;385;p6"/>
          <p:cNvGrpSpPr/>
          <p:nvPr/>
        </p:nvGrpSpPr>
        <p:grpSpPr>
          <a:xfrm>
            <a:off x="1021654" y="4515885"/>
            <a:ext cx="4718743" cy="1085181"/>
            <a:chOff x="766241" y="3386918"/>
            <a:chExt cx="3539057" cy="813887"/>
          </a:xfrm>
        </p:grpSpPr>
        <p:sp>
          <p:nvSpPr>
            <p:cNvPr id="391" name="Google Shape;391;p6"/>
            <p:cNvSpPr txBox="1"/>
            <p:nvPr/>
          </p:nvSpPr>
          <p:spPr>
            <a:xfrm>
              <a:off x="766241" y="3386918"/>
              <a:ext cx="2525599" cy="253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Überblick Docker </a:t>
              </a:r>
              <a:r>
                <a:rPr lang="de-DE" sz="1600" b="0" i="0" u="none" strike="noStrike" cap="none" dirty="0" err="1">
                  <a:solidFill>
                    <a:srgbClr val="383838"/>
                  </a:solidFill>
                  <a:latin typeface="Bebas Neue"/>
                  <a:ea typeface="Bebas Neue"/>
                  <a:cs typeface="Bebas Neue"/>
                  <a:sym typeface="Bebas Neue"/>
                </a:rPr>
                <a:t>Swarm</a:t>
              </a:r>
              <a:r>
                <a:rPr lang="de-DE" sz="1600" b="0" i="0" u="none" strike="noStrike" cap="none" dirty="0">
                  <a:solidFill>
                    <a:srgbClr val="383838"/>
                  </a:solidFill>
                  <a:latin typeface="Bebas Neue"/>
                  <a:ea typeface="Bebas Neue"/>
                  <a:cs typeface="Bebas Neue"/>
                  <a:sym typeface="Bebas Neue"/>
                </a:rPr>
                <a:t> </a:t>
              </a:r>
              <a:r>
                <a:rPr lang="de-DE" sz="1600" b="0" i="0" u="none" strike="noStrike" cap="none" dirty="0" err="1">
                  <a:solidFill>
                    <a:srgbClr val="383838"/>
                  </a:solidFill>
                  <a:latin typeface="Bebas Neue"/>
                  <a:ea typeface="Bebas Neue"/>
                  <a:cs typeface="Bebas Neue"/>
                  <a:sym typeface="Bebas Neue"/>
                </a:rPr>
                <a:t>vs</a:t>
              </a:r>
              <a:r>
                <a:rPr lang="de-DE" sz="1600" b="0" i="0" u="none" strike="noStrike" cap="none" dirty="0">
                  <a:solidFill>
                    <a:srgbClr val="383838"/>
                  </a:solidFill>
                  <a:latin typeface="Bebas Neue"/>
                  <a:ea typeface="Bebas Neue"/>
                  <a:cs typeface="Bebas Neue"/>
                  <a:sym typeface="Bebas Neue"/>
                </a:rPr>
                <a:t> </a:t>
              </a:r>
              <a:r>
                <a:rPr lang="de-DE" sz="1600" b="0" i="0" u="none" strike="noStrike" cap="none" dirty="0" err="1">
                  <a:solidFill>
                    <a:srgbClr val="383838"/>
                  </a:solidFill>
                  <a:latin typeface="Bebas Neue"/>
                  <a:ea typeface="Bebas Neue"/>
                  <a:cs typeface="Bebas Neue"/>
                  <a:sym typeface="Bebas Neue"/>
                </a:rPr>
                <a:t>Kubernetes</a:t>
              </a:r>
              <a:endParaRPr lang="en-US" sz="1600" b="0" i="0" u="none" strike="noStrike" cap="none" dirty="0">
                <a:solidFill>
                  <a:srgbClr val="383838"/>
                </a:solidFill>
                <a:latin typeface="Bebas Neue"/>
                <a:ea typeface="Bebas Neue"/>
                <a:cs typeface="Bebas Neue"/>
                <a:sym typeface="Bebas Neue"/>
              </a:endParaRPr>
            </a:p>
          </p:txBody>
        </p:sp>
        <p:sp>
          <p:nvSpPr>
            <p:cNvPr id="392" name="Google Shape;392;p6"/>
            <p:cNvSpPr txBox="1"/>
            <p:nvPr/>
          </p:nvSpPr>
          <p:spPr>
            <a:xfrm>
              <a:off x="776906" y="3681173"/>
              <a:ext cx="3528392" cy="519632"/>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Was ist </a:t>
              </a:r>
              <a:r>
                <a:rPr lang="de-DE" sz="867" b="0" i="0" u="none" strike="noStrike" cap="none" dirty="0" err="1">
                  <a:solidFill>
                    <a:srgbClr val="7F7F7F"/>
                  </a:solidFill>
                  <a:latin typeface="Open Sans"/>
                  <a:ea typeface="Open Sans"/>
                  <a:cs typeface="Open Sans"/>
                  <a:sym typeface="Open Sans"/>
                </a:rPr>
                <a:t>Kubernetes</a:t>
              </a:r>
              <a:endParaRPr lang="de-DE" sz="867" b="0" i="0" u="none" strike="noStrike" cap="none" dirty="0">
                <a:solidFill>
                  <a:srgbClr val="7F7F7F"/>
                </a:solidFill>
                <a:latin typeface="Open Sans"/>
                <a:ea typeface="Open Sans"/>
                <a:cs typeface="Open Sans"/>
                <a:sym typeface="Open Sans"/>
              </a:endParaRP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Vor- und Nachteile</a:t>
              </a:r>
            </a:p>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Praktische U</a:t>
              </a:r>
              <a:r>
                <a:rPr lang="de-DE" sz="867" dirty="0">
                  <a:solidFill>
                    <a:srgbClr val="7F7F7F"/>
                  </a:solidFill>
                  <a:latin typeface="Open Sans"/>
                  <a:ea typeface="Open Sans"/>
                  <a:cs typeface="Open Sans"/>
                  <a:sym typeface="Open Sans"/>
                </a:rPr>
                <a:t>msetzung</a:t>
              </a:r>
              <a:endParaRPr lang="de-DE" sz="867" b="0" i="0" u="none" strike="noStrike" cap="none" dirty="0">
                <a:solidFill>
                  <a:srgbClr val="7F7F7F"/>
                </a:solidFill>
                <a:latin typeface="Open Sans"/>
                <a:ea typeface="Open Sans"/>
                <a:cs typeface="Open Sans"/>
                <a:sym typeface="Open Sans"/>
              </a:endParaRPr>
            </a:p>
          </p:txBody>
        </p:sp>
      </p:grpSp>
      <p:sp>
        <p:nvSpPr>
          <p:cNvPr id="393" name="Google Shape;393;p6"/>
          <p:cNvSpPr>
            <a:spLocks noGrp="1"/>
          </p:cNvSpPr>
          <p:nvPr>
            <p:ph type="pic" idx="2"/>
          </p:nvPr>
        </p:nvSpPr>
        <p:spPr>
          <a:xfrm>
            <a:off x="7013448" y="0"/>
            <a:ext cx="5178552" cy="6858000"/>
          </a:xfrm>
          <a:prstGeom prst="rect">
            <a:avLst/>
          </a:prstGeom>
          <a:solidFill>
            <a:srgbClr val="F6B73A"/>
          </a:solidFill>
          <a:ln>
            <a:noFill/>
          </a:ln>
        </p:spPr>
      </p:sp>
      <p:grpSp>
        <p:nvGrpSpPr>
          <p:cNvPr id="399" name="Google Shape;399;p6"/>
          <p:cNvGrpSpPr/>
          <p:nvPr/>
        </p:nvGrpSpPr>
        <p:grpSpPr>
          <a:xfrm>
            <a:off x="11319310" y="359343"/>
            <a:ext cx="603183" cy="603183"/>
            <a:chOff x="8489482" y="269507"/>
            <a:chExt cx="452387" cy="452387"/>
          </a:xfrm>
        </p:grpSpPr>
        <p:sp>
          <p:nvSpPr>
            <p:cNvPr id="400" name="Google Shape;400;p6"/>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401;p6"/>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pic>
        <p:nvPicPr>
          <p:cNvPr id="31" name="Google Shape;419;p8">
            <a:extLst>
              <a:ext uri="{FF2B5EF4-FFF2-40B4-BE49-F238E27FC236}">
                <a16:creationId xmlns:a16="http://schemas.microsoft.com/office/drawing/2014/main" id="{FDF53AFA-6B2B-F9A7-2813-83320CADF62D}"/>
              </a:ext>
            </a:extLst>
          </p:cNvPr>
          <p:cNvPicPr preferRelativeResize="0"/>
          <p:nvPr/>
        </p:nvPicPr>
        <p:blipFill rotWithShape="1">
          <a:blip r:embed="rId3">
            <a:alphaModFix/>
          </a:blip>
          <a:srcRect/>
          <a:stretch/>
        </p:blipFill>
        <p:spPr>
          <a:xfrm>
            <a:off x="8018651" y="880026"/>
            <a:ext cx="3466733" cy="593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73"/>
                                        </p:tgtEl>
                                        <p:attrNameLst>
                                          <p:attrName>style.visibility</p:attrName>
                                        </p:attrNameLst>
                                      </p:cBhvr>
                                      <p:to>
                                        <p:strVal val="visible"/>
                                      </p:to>
                                    </p:set>
                                    <p:anim calcmode="lin" valueType="num">
                                      <p:cBhvr additive="base">
                                        <p:cTn id="7" dur="500"/>
                                        <p:tgtEl>
                                          <p:spTgt spid="373"/>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77"/>
                                        </p:tgtEl>
                                        <p:attrNameLst>
                                          <p:attrName>style.visibility</p:attrName>
                                        </p:attrNameLst>
                                      </p:cBhvr>
                                      <p:to>
                                        <p:strVal val="visible"/>
                                      </p:to>
                                    </p:set>
                                    <p:anim calcmode="lin" valueType="num">
                                      <p:cBhvr additive="base">
                                        <p:cTn id="11" dur="500"/>
                                        <p:tgtEl>
                                          <p:spTgt spid="377"/>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85"/>
                                        </p:tgtEl>
                                        <p:attrNameLst>
                                          <p:attrName>style.visibility</p:attrName>
                                        </p:attrNameLst>
                                      </p:cBhvr>
                                      <p:to>
                                        <p:strVal val="visible"/>
                                      </p:to>
                                    </p:set>
                                    <p:anim calcmode="lin" valueType="num">
                                      <p:cBhvr additive="base">
                                        <p:cTn id="15" dur="500"/>
                                        <p:tgtEl>
                                          <p:spTgt spid="385"/>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BF4BC61F-A205-1651-8EDE-908538A786A2}"/>
              </a:ext>
            </a:extLst>
          </p:cNvPr>
          <p:cNvPicPr>
            <a:picLocks noGrp="1" noChangeAspect="1"/>
          </p:cNvPicPr>
          <p:nvPr>
            <p:ph type="pic" sz="quarter" idx="10"/>
          </p:nvPr>
        </p:nvPicPr>
        <p:blipFill>
          <a:blip r:embed="rId2"/>
          <a:srcRect l="10920" r="10920"/>
          <a:stretch>
            <a:fillRect/>
          </a:stretch>
        </p:blipFill>
        <p:spPr/>
      </p:pic>
      <p:pic>
        <p:nvPicPr>
          <p:cNvPr id="13" name="Bildplatzhalter 12">
            <a:extLst>
              <a:ext uri="{FF2B5EF4-FFF2-40B4-BE49-F238E27FC236}">
                <a16:creationId xmlns:a16="http://schemas.microsoft.com/office/drawing/2014/main" id="{A5CCB15F-9D4A-4FAA-C70D-7B903428E8EF}"/>
              </a:ext>
            </a:extLst>
          </p:cNvPr>
          <p:cNvPicPr>
            <a:picLocks noGrp="1" noChangeAspect="1"/>
          </p:cNvPicPr>
          <p:nvPr>
            <p:ph type="pic" sz="quarter" idx="11"/>
          </p:nvPr>
        </p:nvPicPr>
        <p:blipFill>
          <a:blip r:embed="rId3"/>
          <a:srcRect l="2692" r="2692"/>
          <a:stretch>
            <a:fillRect/>
          </a:stretch>
        </p:blipFill>
        <p:spPr/>
      </p:pic>
      <p:pic>
        <p:nvPicPr>
          <p:cNvPr id="31" name="Bildplatzhalter 30">
            <a:extLst>
              <a:ext uri="{FF2B5EF4-FFF2-40B4-BE49-F238E27FC236}">
                <a16:creationId xmlns:a16="http://schemas.microsoft.com/office/drawing/2014/main" id="{36BE3FBB-C1A1-150E-F1FD-A561F1D38B9B}"/>
              </a:ext>
            </a:extLst>
          </p:cNvPr>
          <p:cNvPicPr>
            <a:picLocks noGrp="1" noChangeAspect="1"/>
          </p:cNvPicPr>
          <p:nvPr>
            <p:ph type="pic" sz="quarter" idx="12"/>
          </p:nvPr>
        </p:nvPicPr>
        <p:blipFill>
          <a:blip r:embed="rId4"/>
          <a:srcRect l="10920" r="10920"/>
          <a:stretch>
            <a:fillRect/>
          </a:stretch>
        </p:blipFill>
        <p:spPr/>
      </p:pic>
      <p:grpSp>
        <p:nvGrpSpPr>
          <p:cNvPr id="2" name="Группа 1"/>
          <p:cNvGrpSpPr/>
          <p:nvPr/>
        </p:nvGrpSpPr>
        <p:grpSpPr>
          <a:xfrm>
            <a:off x="485540" y="1316765"/>
            <a:ext cx="3552394" cy="1824203"/>
            <a:chOff x="364155" y="987574"/>
            <a:chExt cx="2664296" cy="1368152"/>
          </a:xfrm>
        </p:grpSpPr>
        <p:sp>
          <p:nvSpPr>
            <p:cNvPr id="5" name="Прямоугольник 4"/>
            <p:cNvSpPr/>
            <p:nvPr/>
          </p:nvSpPr>
          <p:spPr>
            <a:xfrm>
              <a:off x="364155" y="987574"/>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Прямоугольник 5"/>
            <p:cNvSpPr/>
            <p:nvPr/>
          </p:nvSpPr>
          <p:spPr>
            <a:xfrm>
              <a:off x="364155" y="9875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TextBox 6"/>
            <p:cNvSpPr txBox="1"/>
            <p:nvPr/>
          </p:nvSpPr>
          <p:spPr>
            <a:xfrm>
              <a:off x="425228" y="1290891"/>
              <a:ext cx="1548742"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Build &amp; Deploy Applications</a:t>
              </a:r>
              <a:endParaRPr lang="ru-RU" sz="1600" kern="1200" dirty="0">
                <a:solidFill>
                  <a:srgbClr val="383838"/>
                </a:solidFill>
                <a:latin typeface="Bebas Neue" charset="0"/>
                <a:ea typeface="Bebas Neue" charset="0"/>
                <a:cs typeface="Bebas Neue" charset="0"/>
              </a:endParaRPr>
            </a:p>
          </p:txBody>
        </p:sp>
        <p:sp>
          <p:nvSpPr>
            <p:cNvPr id="8" name="TextBox 7"/>
            <p:cNvSpPr txBox="1"/>
            <p:nvPr/>
          </p:nvSpPr>
          <p:spPr>
            <a:xfrm>
              <a:off x="435893" y="1585146"/>
              <a:ext cx="2520550" cy="653833"/>
            </a:xfrm>
            <a:prstGeom prst="rect">
              <a:avLst/>
            </a:prstGeom>
            <a:noFill/>
          </p:spPr>
          <p:txBody>
            <a:bodyPr wrap="square" rtlCol="0">
              <a:spAutoFit/>
            </a:bodyPr>
            <a:lstStyle/>
            <a:p>
              <a:pPr defTabSz="914377">
                <a:lnSpc>
                  <a:spcPct val="150000"/>
                </a:lnSpc>
                <a:buClrTx/>
              </a:pPr>
              <a:r>
                <a:rPr lang="en-US" sz="867" kern="1200" dirty="0" err="1">
                  <a:solidFill>
                    <a:srgbClr val="FFFFFF">
                      <a:lumMod val="50000"/>
                    </a:srgbClr>
                  </a:solidFill>
                  <a:latin typeface="Open Sans" charset="0"/>
                  <a:ea typeface="Open Sans" charset="0"/>
                  <a:cs typeface="Open Sans" charset="0"/>
                </a:rPr>
                <a:t>Applikationen</a:t>
              </a:r>
              <a:r>
                <a:rPr lang="en-US" sz="867" kern="1200" dirty="0">
                  <a:solidFill>
                    <a:srgbClr val="FFFFFF">
                      <a:lumMod val="50000"/>
                    </a:srgbClr>
                  </a:solidFill>
                  <a:latin typeface="Open Sans" charset="0"/>
                  <a:ea typeface="Open Sans" charset="0"/>
                  <a:cs typeface="Open Sans" charset="0"/>
                </a:rPr>
                <a:t> die </a:t>
              </a:r>
              <a:r>
                <a:rPr lang="en-US" sz="867" kern="1200" dirty="0" err="1">
                  <a:solidFill>
                    <a:srgbClr val="FFFFFF">
                      <a:lumMod val="50000"/>
                    </a:srgbClr>
                  </a:solidFill>
                  <a:latin typeface="Open Sans" charset="0"/>
                  <a:ea typeface="Open Sans" charset="0"/>
                  <a:cs typeface="Open Sans" charset="0"/>
                </a:rPr>
                <a:t>dauerhaft</a:t>
              </a:r>
              <a:r>
                <a:rPr lang="en-US" sz="867" kern="1200" dirty="0">
                  <a:solidFill>
                    <a:srgbClr val="FFFFFF">
                      <a:lumMod val="50000"/>
                    </a:srgbClr>
                  </a:solidFill>
                  <a:latin typeface="Open Sans" charset="0"/>
                  <a:ea typeface="Open Sans" charset="0"/>
                  <a:cs typeface="Open Sans" charset="0"/>
                </a:rPr>
                <a:t> neu </a:t>
              </a:r>
              <a:r>
                <a:rPr lang="en-US" sz="867" kern="1200" dirty="0" err="1">
                  <a:solidFill>
                    <a:srgbClr val="FFFFFF">
                      <a:lumMod val="50000"/>
                    </a:srgbClr>
                  </a:solidFill>
                  <a:latin typeface="Open Sans" charset="0"/>
                  <a:ea typeface="Open Sans" charset="0"/>
                  <a:cs typeface="Open Sans" charset="0"/>
                </a:rPr>
                <a:t>gebaut</a:t>
              </a:r>
              <a:r>
                <a:rPr lang="en-US" sz="867" kern="1200" dirty="0">
                  <a:solidFill>
                    <a:srgbClr val="FFFFFF">
                      <a:lumMod val="50000"/>
                    </a:srgbClr>
                  </a:solidFill>
                  <a:latin typeface="Open Sans" charset="0"/>
                  <a:ea typeface="Open Sans" charset="0"/>
                  <a:cs typeface="Open Sans" charset="0"/>
                </a:rPr>
                <a:t> und </a:t>
              </a:r>
              <a:r>
                <a:rPr lang="en-US" sz="867" kern="1200" dirty="0" err="1">
                  <a:solidFill>
                    <a:srgbClr val="FFFFFF">
                      <a:lumMod val="50000"/>
                    </a:srgbClr>
                  </a:solidFill>
                  <a:latin typeface="Open Sans" charset="0"/>
                  <a:ea typeface="Open Sans" charset="0"/>
                  <a:cs typeface="Open Sans" charset="0"/>
                </a:rPr>
                <a:t>ausgelierfert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werden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sobald</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Änderungen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aufgenommen</a:t>
              </a:r>
              <a:r>
                <a:rPr lang="en-US" sz="867" kern="1200" dirty="0">
                  <a:solidFill>
                    <a:srgbClr val="FFFFFF">
                      <a:lumMod val="50000"/>
                    </a:srgbClr>
                  </a:solidFill>
                  <a:latin typeface="Open Sans" charset="0"/>
                  <a:ea typeface="Open Sans" charset="0"/>
                  <a:cs typeface="Open Sans" charset="0"/>
                </a:rPr>
                <a:t> warden. </a:t>
              </a:r>
              <a:r>
                <a:rPr lang="en-US" sz="867" kern="1200" dirty="0" err="1">
                  <a:solidFill>
                    <a:srgbClr val="FFFFFF">
                      <a:lumMod val="50000"/>
                    </a:srgbClr>
                  </a:solidFill>
                  <a:latin typeface="Open Sans" charset="0"/>
                  <a:ea typeface="Open Sans" charset="0"/>
                  <a:cs typeface="Open Sans" charset="0"/>
                </a:rPr>
                <a:t>Hierfür</a:t>
              </a:r>
              <a:r>
                <a:rPr lang="en-US" sz="867" kern="1200" dirty="0">
                  <a:solidFill>
                    <a:srgbClr val="FFFFFF">
                      <a:lumMod val="50000"/>
                    </a:srgbClr>
                  </a:solidFill>
                  <a:latin typeface="Open Sans" charset="0"/>
                  <a:ea typeface="Open Sans" charset="0"/>
                  <a:cs typeface="Open Sans" charset="0"/>
                </a:rPr>
                <a:t> warden Cluster gerne </a:t>
              </a:r>
              <a:r>
                <a:rPr lang="en-US" sz="867" kern="1200" dirty="0" err="1">
                  <a:solidFill>
                    <a:srgbClr val="FFFFFF">
                      <a:lumMod val="50000"/>
                    </a:srgbClr>
                  </a:solidFill>
                  <a:latin typeface="Open Sans" charset="0"/>
                  <a:ea typeface="Open Sans" charset="0"/>
                  <a:cs typeface="Open Sans" charset="0"/>
                </a:rPr>
                <a:t>verwendet</a:t>
              </a:r>
              <a:r>
                <a:rPr lang="en-US" sz="867" kern="1200" dirty="0">
                  <a:solidFill>
                    <a:srgbClr val="FFFFFF">
                      <a:lumMod val="50000"/>
                    </a:srgbClr>
                  </a:solidFill>
                  <a:latin typeface="Open Sans" charset="0"/>
                  <a:ea typeface="Open Sans" charset="0"/>
                  <a:cs typeface="Open Sans" charset="0"/>
                </a:rPr>
                <a:t> um den </a:t>
              </a:r>
              <a:r>
                <a:rPr lang="en-US" sz="867" kern="1200" dirty="0" err="1">
                  <a:solidFill>
                    <a:srgbClr val="FFFFFF">
                      <a:lumMod val="50000"/>
                    </a:srgbClr>
                  </a:solidFill>
                  <a:latin typeface="Open Sans" charset="0"/>
                  <a:ea typeface="Open Sans" charset="0"/>
                  <a:cs typeface="Open Sans" charset="0"/>
                </a:rPr>
                <a:t>Prozess</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zu</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Automatisieren</a:t>
              </a:r>
              <a:r>
                <a:rPr lang="en-US" sz="867" kern="1200" dirty="0">
                  <a:solidFill>
                    <a:srgbClr val="FFFFFF">
                      <a:lumMod val="50000"/>
                    </a:srgbClr>
                  </a:solidFill>
                  <a:latin typeface="Open Sans" charset="0"/>
                  <a:ea typeface="Open Sans" charset="0"/>
                  <a:cs typeface="Open Sans" charset="0"/>
                </a:rPr>
                <a:t>.</a:t>
              </a:r>
              <a:endParaRPr lang="ru-RU" sz="867" kern="1200" dirty="0">
                <a:solidFill>
                  <a:srgbClr val="FFFFFF">
                    <a:lumMod val="50000"/>
                  </a:srgbClr>
                </a:solidFill>
                <a:latin typeface="Open Sans" charset="0"/>
                <a:ea typeface="Open Sans" charset="0"/>
                <a:cs typeface="Open Sans" charset="0"/>
              </a:endParaRPr>
            </a:p>
          </p:txBody>
        </p:sp>
        <p:sp>
          <p:nvSpPr>
            <p:cNvPr id="9" name="TextBox 8"/>
            <p:cNvSpPr txBox="1"/>
            <p:nvPr/>
          </p:nvSpPr>
          <p:spPr>
            <a:xfrm>
              <a:off x="2490854" y="1132964"/>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4332007" y="1322889"/>
            <a:ext cx="3552394" cy="1824203"/>
            <a:chOff x="3249005" y="992167"/>
            <a:chExt cx="2664296" cy="1368152"/>
          </a:xfrm>
        </p:grpSpPr>
        <p:sp>
          <p:nvSpPr>
            <p:cNvPr id="18" name="Прямоугольник 17"/>
            <p:cNvSpPr/>
            <p:nvPr/>
          </p:nvSpPr>
          <p:spPr>
            <a:xfrm>
              <a:off x="3249005" y="992167"/>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Прямоугольник 18"/>
            <p:cNvSpPr/>
            <p:nvPr/>
          </p:nvSpPr>
          <p:spPr>
            <a:xfrm>
              <a:off x="3249005" y="992167"/>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0" name="TextBox 19"/>
            <p:cNvSpPr txBox="1"/>
            <p:nvPr/>
          </p:nvSpPr>
          <p:spPr>
            <a:xfrm>
              <a:off x="3310078" y="1295484"/>
              <a:ext cx="1216920"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Large Scale Projects</a:t>
              </a:r>
              <a:endParaRPr lang="ru-RU" sz="1600" kern="1200" dirty="0">
                <a:solidFill>
                  <a:srgbClr val="383838"/>
                </a:solidFill>
                <a:latin typeface="Bebas Neue" charset="0"/>
                <a:ea typeface="Bebas Neue" charset="0"/>
                <a:cs typeface="Bebas Neue" charset="0"/>
              </a:endParaRPr>
            </a:p>
          </p:txBody>
        </p:sp>
        <p:sp>
          <p:nvSpPr>
            <p:cNvPr id="21" name="TextBox 20"/>
            <p:cNvSpPr txBox="1"/>
            <p:nvPr/>
          </p:nvSpPr>
          <p:spPr>
            <a:xfrm>
              <a:off x="3320743" y="1589739"/>
              <a:ext cx="2520550" cy="653833"/>
            </a:xfrm>
            <a:prstGeom prst="rect">
              <a:avLst/>
            </a:prstGeom>
            <a:noFill/>
          </p:spPr>
          <p:txBody>
            <a:bodyPr wrap="square" rtlCol="0">
              <a:spAutoFit/>
            </a:bodyPr>
            <a:lstStyle/>
            <a:p>
              <a:pPr defTabSz="914377">
                <a:lnSpc>
                  <a:spcPct val="150000"/>
                </a:lnSpc>
                <a:buClrTx/>
              </a:pPr>
              <a:r>
                <a:rPr lang="en-US" sz="867" kern="1200" dirty="0">
                  <a:solidFill>
                    <a:srgbClr val="FFFFFF">
                      <a:lumMod val="50000"/>
                    </a:srgbClr>
                  </a:solidFill>
                  <a:latin typeface="Open Sans" charset="0"/>
                  <a:ea typeface="Open Sans" charset="0"/>
                  <a:cs typeface="Open Sans" charset="0"/>
                </a:rPr>
                <a:t>So </a:t>
              </a:r>
              <a:r>
                <a:rPr lang="en-US" sz="867" kern="1200" dirty="0" err="1">
                  <a:solidFill>
                    <a:srgbClr val="FFFFFF">
                      <a:lumMod val="50000"/>
                    </a:srgbClr>
                  </a:solidFill>
                  <a:latin typeface="Open Sans" charset="0"/>
                  <a:ea typeface="Open Sans" charset="0"/>
                  <a:cs typeface="Open Sans" charset="0"/>
                </a:rPr>
                <a:t>größer</a:t>
              </a:r>
              <a:r>
                <a:rPr lang="en-US" sz="867" kern="1200" dirty="0">
                  <a:solidFill>
                    <a:srgbClr val="FFFFFF">
                      <a:lumMod val="50000"/>
                    </a:srgbClr>
                  </a:solidFill>
                  <a:latin typeface="Open Sans" charset="0"/>
                  <a:ea typeface="Open Sans" charset="0"/>
                  <a:cs typeface="Open Sans" charset="0"/>
                </a:rPr>
                <a:t> das </a:t>
              </a:r>
              <a:r>
                <a:rPr lang="en-US" sz="867" kern="1200" dirty="0" err="1">
                  <a:solidFill>
                    <a:srgbClr val="FFFFFF">
                      <a:lumMod val="50000"/>
                    </a:srgbClr>
                  </a:solidFill>
                  <a:latin typeface="Open Sans" charset="0"/>
                  <a:ea typeface="Open Sans" charset="0"/>
                  <a:cs typeface="Open Sans" charset="0"/>
                </a:rPr>
                <a:t>Projekt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destso</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wichtiger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ist</a:t>
              </a:r>
              <a:r>
                <a:rPr lang="en-US" sz="867" kern="1200" dirty="0">
                  <a:solidFill>
                    <a:srgbClr val="FFFFFF">
                      <a:lumMod val="50000"/>
                    </a:srgbClr>
                  </a:solidFill>
                  <a:latin typeface="Open Sans" charset="0"/>
                  <a:ea typeface="Open Sans" charset="0"/>
                  <a:cs typeface="Open Sans" charset="0"/>
                </a:rPr>
                <a:t> die </a:t>
              </a:r>
              <a:r>
                <a:rPr lang="en-US" sz="867" kern="1200" dirty="0" err="1">
                  <a:solidFill>
                    <a:srgbClr val="FFFFFF">
                      <a:lumMod val="50000"/>
                    </a:srgbClr>
                  </a:solidFill>
                  <a:latin typeface="Open Sans" charset="0"/>
                  <a:ea typeface="Open Sans" charset="0"/>
                  <a:cs typeface="Open Sans" charset="0"/>
                </a:rPr>
                <a:t>ständige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Erreichbarkeit</a:t>
              </a:r>
              <a:r>
                <a:rPr lang="en-US" sz="867" kern="1200" dirty="0">
                  <a:solidFill>
                    <a:srgbClr val="FFFFFF">
                      <a:lumMod val="50000"/>
                    </a:srgbClr>
                  </a:solidFill>
                  <a:latin typeface="Open Sans" charset="0"/>
                  <a:ea typeface="Open Sans" charset="0"/>
                  <a:cs typeface="Open Sans" charset="0"/>
                </a:rPr>
                <a:t> der </a:t>
              </a:r>
              <a:r>
                <a:rPr lang="en-US" sz="867" kern="1200" dirty="0" err="1">
                  <a:solidFill>
                    <a:srgbClr val="FFFFFF">
                      <a:lumMod val="50000"/>
                    </a:srgbClr>
                  </a:solidFill>
                  <a:latin typeface="Open Sans" charset="0"/>
                  <a:ea typeface="Open Sans" charset="0"/>
                  <a:cs typeface="Open Sans" charset="0"/>
                </a:rPr>
                <a:t>Anwendung</a:t>
              </a:r>
              <a:r>
                <a:rPr lang="en-US" sz="867" kern="1200" dirty="0">
                  <a:solidFill>
                    <a:srgbClr val="FFFFFF">
                      <a:lumMod val="50000"/>
                    </a:srgbClr>
                  </a:solidFill>
                  <a:latin typeface="Open Sans" charset="0"/>
                  <a:ea typeface="Open Sans" charset="0"/>
                  <a:cs typeface="Open Sans" charset="0"/>
                </a:rPr>
                <a:t>. Cluster warden </a:t>
              </a:r>
              <a:r>
                <a:rPr lang="en-US" sz="867" kern="1200" dirty="0" err="1">
                  <a:solidFill>
                    <a:srgbClr val="FFFFFF">
                      <a:lumMod val="50000"/>
                    </a:srgbClr>
                  </a:solidFill>
                  <a:latin typeface="Open Sans" charset="0"/>
                  <a:ea typeface="Open Sans" charset="0"/>
                  <a:cs typeface="Open Sans" charset="0"/>
                </a:rPr>
                <a:t>hierbei</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als</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Sicherungsstationen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gesehen</a:t>
              </a:r>
              <a:r>
                <a:rPr lang="en-US" sz="867" kern="1200" dirty="0">
                  <a:solidFill>
                    <a:srgbClr val="FFFFFF">
                      <a:lumMod val="50000"/>
                    </a:srgbClr>
                  </a:solidFill>
                  <a:latin typeface="Open Sans" charset="0"/>
                  <a:ea typeface="Open Sans" charset="0"/>
                  <a:cs typeface="Open Sans" charset="0"/>
                </a:rPr>
                <a:t>. So </a:t>
              </a:r>
              <a:r>
                <a:rPr lang="en-US" sz="867" kern="1200" dirty="0" err="1">
                  <a:solidFill>
                    <a:srgbClr val="FFFFFF">
                      <a:lumMod val="50000"/>
                    </a:srgbClr>
                  </a:solidFill>
                  <a:latin typeface="Open Sans" charset="0"/>
                  <a:ea typeface="Open Sans" charset="0"/>
                  <a:cs typeface="Open Sans" charset="0"/>
                </a:rPr>
                <a:t>mehr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Istanzen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im</a:t>
              </a:r>
              <a:r>
                <a:rPr lang="en-US" sz="867" kern="1200" dirty="0">
                  <a:solidFill>
                    <a:srgbClr val="FFFFFF">
                      <a:lumMod val="50000"/>
                    </a:srgbClr>
                  </a:solidFill>
                  <a:latin typeface="Open Sans" charset="0"/>
                  <a:ea typeface="Open Sans" charset="0"/>
                  <a:cs typeface="Open Sans" charset="0"/>
                </a:rPr>
                <a:t> Cluster </a:t>
              </a:r>
              <a:r>
                <a:rPr lang="en-US" sz="867" kern="1200" dirty="0" err="1">
                  <a:solidFill>
                    <a:srgbClr val="FFFFFF">
                      <a:lumMod val="50000"/>
                    </a:srgbClr>
                  </a:solidFill>
                  <a:latin typeface="Open Sans" charset="0"/>
                  <a:ea typeface="Open Sans" charset="0"/>
                  <a:cs typeface="Open Sans" charset="0"/>
                </a:rPr>
                <a:t>desto</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sicherer</a:t>
              </a:r>
              <a:r>
                <a:rPr lang="en-US" sz="867" kern="1200" dirty="0">
                  <a:solidFill>
                    <a:srgbClr val="FFFFFF">
                      <a:lumMod val="50000"/>
                    </a:srgbClr>
                  </a:solidFill>
                  <a:latin typeface="Open Sans" charset="0"/>
                  <a:ea typeface="Open Sans" charset="0"/>
                  <a:cs typeface="Open Sans" charset="0"/>
                </a:rPr>
                <a:t>. </a:t>
              </a:r>
              <a:endParaRPr lang="ru-RU" sz="867" kern="1200" dirty="0">
                <a:solidFill>
                  <a:srgbClr val="FFFFFF">
                    <a:lumMod val="50000"/>
                  </a:srgbClr>
                </a:solidFill>
                <a:latin typeface="Open Sans" charset="0"/>
                <a:ea typeface="Open Sans" charset="0"/>
                <a:cs typeface="Open Sans" charset="0"/>
              </a:endParaRPr>
            </a:p>
          </p:txBody>
        </p:sp>
        <p:sp>
          <p:nvSpPr>
            <p:cNvPr id="22" name="TextBox 21"/>
            <p:cNvSpPr txBox="1"/>
            <p:nvPr/>
          </p:nvSpPr>
          <p:spPr>
            <a:xfrm>
              <a:off x="5375704" y="1137557"/>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4" name="Группа 3"/>
          <p:cNvGrpSpPr/>
          <p:nvPr/>
        </p:nvGrpSpPr>
        <p:grpSpPr>
          <a:xfrm>
            <a:off x="8179194" y="1316765"/>
            <a:ext cx="3552394" cy="1824203"/>
            <a:chOff x="6134396" y="987574"/>
            <a:chExt cx="2664296" cy="1368152"/>
          </a:xfrm>
        </p:grpSpPr>
        <p:sp>
          <p:nvSpPr>
            <p:cNvPr id="23" name="Прямоугольник 22"/>
            <p:cNvSpPr/>
            <p:nvPr/>
          </p:nvSpPr>
          <p:spPr>
            <a:xfrm>
              <a:off x="6134396" y="987574"/>
              <a:ext cx="2664296" cy="1368152"/>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Прямоугольник 23"/>
            <p:cNvSpPr/>
            <p:nvPr/>
          </p:nvSpPr>
          <p:spPr>
            <a:xfrm>
              <a:off x="6134396" y="9875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5" name="TextBox 24"/>
            <p:cNvSpPr txBox="1"/>
            <p:nvPr/>
          </p:nvSpPr>
          <p:spPr>
            <a:xfrm>
              <a:off x="6195469" y="1290891"/>
              <a:ext cx="886301"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Variant </a:t>
              </a:r>
              <a:r>
                <a:rPr lang="de-DE" sz="1600" kern="1200" dirty="0" err="1">
                  <a:solidFill>
                    <a:srgbClr val="383838"/>
                  </a:solidFill>
                  <a:latin typeface="Bebas Neue" charset="0"/>
                  <a:ea typeface="Bebas Neue" charset="0"/>
                  <a:cs typeface="Bebas Neue" charset="0"/>
                </a:rPr>
                <a:t>Builds</a:t>
              </a:r>
              <a:endParaRPr lang="ru-RU" sz="1600" kern="1200" dirty="0">
                <a:solidFill>
                  <a:srgbClr val="383838"/>
                </a:solidFill>
                <a:latin typeface="Bebas Neue" charset="0"/>
                <a:ea typeface="Bebas Neue" charset="0"/>
                <a:cs typeface="Bebas Neue" charset="0"/>
              </a:endParaRPr>
            </a:p>
          </p:txBody>
        </p:sp>
        <p:sp>
          <p:nvSpPr>
            <p:cNvPr id="26" name="TextBox 25"/>
            <p:cNvSpPr txBox="1"/>
            <p:nvPr/>
          </p:nvSpPr>
          <p:spPr>
            <a:xfrm>
              <a:off x="6206134" y="1585146"/>
              <a:ext cx="2520550" cy="653833"/>
            </a:xfrm>
            <a:prstGeom prst="rect">
              <a:avLst/>
            </a:prstGeom>
            <a:noFill/>
          </p:spPr>
          <p:txBody>
            <a:bodyPr wrap="square" rtlCol="0">
              <a:spAutoFit/>
            </a:bodyPr>
            <a:lstStyle/>
            <a:p>
              <a:pPr defTabSz="914377">
                <a:lnSpc>
                  <a:spcPct val="150000"/>
                </a:lnSpc>
                <a:buClrTx/>
              </a:pPr>
              <a:r>
                <a:rPr lang="en-US" sz="867" kern="1200" dirty="0">
                  <a:solidFill>
                    <a:srgbClr val="FFFFFF">
                      <a:lumMod val="50000"/>
                    </a:srgbClr>
                  </a:solidFill>
                  <a:latin typeface="Open Sans" charset="0"/>
                  <a:ea typeface="Open Sans" charset="0"/>
                  <a:cs typeface="Open Sans" charset="0"/>
                </a:rPr>
                <a:t>Manche </a:t>
              </a:r>
              <a:r>
                <a:rPr lang="en-US" sz="867" kern="1200" dirty="0" err="1">
                  <a:solidFill>
                    <a:srgbClr val="FFFFFF">
                      <a:lumMod val="50000"/>
                    </a:srgbClr>
                  </a:solidFill>
                  <a:latin typeface="Open Sans" charset="0"/>
                  <a:ea typeface="Open Sans" charset="0"/>
                  <a:cs typeface="Open Sans" charset="0"/>
                </a:rPr>
                <a:t>Anwendungen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haben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viele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Varianten</a:t>
              </a:r>
              <a:r>
                <a:rPr lang="en-US" sz="867" kern="1200" dirty="0">
                  <a:solidFill>
                    <a:srgbClr val="FFFFFF">
                      <a:lumMod val="50000"/>
                    </a:srgbClr>
                  </a:solidFill>
                  <a:latin typeface="Open Sans" charset="0"/>
                  <a:ea typeface="Open Sans" charset="0"/>
                  <a:cs typeface="Open Sans" charset="0"/>
                </a:rPr>
                <a:t> die </a:t>
              </a:r>
              <a:r>
                <a:rPr lang="en-US" sz="867" kern="1200" dirty="0" err="1">
                  <a:solidFill>
                    <a:srgbClr val="FFFFFF">
                      <a:lumMod val="50000"/>
                    </a:srgbClr>
                  </a:solidFill>
                  <a:latin typeface="Open Sans" charset="0"/>
                  <a:ea typeface="Open Sans" charset="0"/>
                  <a:cs typeface="Open Sans" charset="0"/>
                </a:rPr>
                <a:t>sich</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nur</a:t>
              </a:r>
              <a:r>
                <a:rPr lang="en-US" sz="867" kern="1200" dirty="0">
                  <a:solidFill>
                    <a:srgbClr val="FFFFFF">
                      <a:lumMod val="50000"/>
                    </a:srgbClr>
                  </a:solidFill>
                  <a:latin typeface="Open Sans" charset="0"/>
                  <a:ea typeface="Open Sans" charset="0"/>
                  <a:cs typeface="Open Sans" charset="0"/>
                </a:rPr>
                <a:t> in </a:t>
              </a:r>
              <a:r>
                <a:rPr lang="en-US" sz="867" kern="1200" dirty="0" err="1">
                  <a:solidFill>
                    <a:srgbClr val="FFFFFF">
                      <a:lumMod val="50000"/>
                    </a:srgbClr>
                  </a:solidFill>
                  <a:latin typeface="Open Sans" charset="0"/>
                  <a:ea typeface="Open Sans" charset="0"/>
                  <a:cs typeface="Open Sans" charset="0"/>
                </a:rPr>
                <a:t>einzelnen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Punkten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unterscheiden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Hierfür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ist</a:t>
              </a:r>
              <a:r>
                <a:rPr lang="en-US" sz="867" kern="1200" dirty="0">
                  <a:solidFill>
                    <a:srgbClr val="FFFFFF">
                      <a:lumMod val="50000"/>
                    </a:srgbClr>
                  </a:solidFill>
                  <a:latin typeface="Open Sans" charset="0"/>
                  <a:ea typeface="Open Sans" charset="0"/>
                  <a:cs typeface="Open Sans" charset="0"/>
                </a:rPr>
                <a:t> es </a:t>
              </a:r>
              <a:r>
                <a:rPr lang="en-US" sz="867" kern="1200" dirty="0" err="1">
                  <a:solidFill>
                    <a:srgbClr val="FFFFFF">
                      <a:lumMod val="50000"/>
                    </a:srgbClr>
                  </a:solidFill>
                  <a:latin typeface="Open Sans" charset="0"/>
                  <a:ea typeface="Open Sans" charset="0"/>
                  <a:cs typeface="Open Sans" charset="0"/>
                </a:rPr>
                <a:t>möglich</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einen</a:t>
              </a:r>
              <a:r>
                <a:rPr lang="en-US" sz="867" kern="1200" dirty="0">
                  <a:solidFill>
                    <a:srgbClr val="FFFFFF">
                      <a:lumMod val="50000"/>
                    </a:srgbClr>
                  </a:solidFill>
                  <a:latin typeface="Open Sans" charset="0"/>
                  <a:ea typeface="Open Sans" charset="0"/>
                  <a:cs typeface="Open Sans" charset="0"/>
                </a:rPr>
                <a:t> Cluster </a:t>
              </a:r>
              <a:r>
                <a:rPr lang="en-US" sz="867" kern="1200" dirty="0" err="1">
                  <a:solidFill>
                    <a:srgbClr val="FFFFFF">
                      <a:lumMod val="50000"/>
                    </a:srgbClr>
                  </a:solidFill>
                  <a:latin typeface="Open Sans" charset="0"/>
                  <a:ea typeface="Open Sans" charset="0"/>
                  <a:cs typeface="Open Sans" charset="0"/>
                </a:rPr>
                <a:t>zu</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benutzen</a:t>
              </a:r>
              <a:r>
                <a:rPr lang="en-US" sz="867" kern="1200" dirty="0">
                  <a:solidFill>
                    <a:srgbClr val="FFFFFF">
                      <a:lumMod val="50000"/>
                    </a:srgbClr>
                  </a:solidFill>
                  <a:latin typeface="Open Sans" charset="0"/>
                  <a:ea typeface="Open Sans" charset="0"/>
                  <a:cs typeface="Open Sans" charset="0"/>
                </a:rPr>
                <a:t> um all </a:t>
              </a:r>
              <a:r>
                <a:rPr lang="en-US" sz="867" kern="1200" dirty="0" err="1">
                  <a:solidFill>
                    <a:srgbClr val="FFFFFF">
                      <a:lumMod val="50000"/>
                    </a:srgbClr>
                  </a:solidFill>
                  <a:latin typeface="Open Sans" charset="0"/>
                  <a:ea typeface="Open Sans" charset="0"/>
                  <a:cs typeface="Open Sans" charset="0"/>
                </a:rPr>
                <a:t>diese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Varianten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starten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zu</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können</a:t>
              </a:r>
              <a:r>
                <a:rPr lang="en-US" sz="867" kern="1200" dirty="0">
                  <a:solidFill>
                    <a:srgbClr val="FFFFFF">
                      <a:lumMod val="50000"/>
                    </a:srgbClr>
                  </a:solidFill>
                  <a:latin typeface="Open Sans" charset="0"/>
                  <a:ea typeface="Open Sans" charset="0"/>
                  <a:cs typeface="Open Sans" charset="0"/>
                </a:rPr>
                <a:t>.</a:t>
              </a:r>
              <a:endParaRPr lang="ru-RU" sz="867" kern="1200" dirty="0">
                <a:solidFill>
                  <a:srgbClr val="FFFFFF">
                    <a:lumMod val="50000"/>
                  </a:srgbClr>
                </a:solidFill>
                <a:latin typeface="Open Sans" charset="0"/>
                <a:ea typeface="Open Sans" charset="0"/>
                <a:cs typeface="Open Sans" charset="0"/>
              </a:endParaRPr>
            </a:p>
          </p:txBody>
        </p:sp>
        <p:sp>
          <p:nvSpPr>
            <p:cNvPr id="27" name="TextBox 26"/>
            <p:cNvSpPr txBox="1"/>
            <p:nvPr/>
          </p:nvSpPr>
          <p:spPr>
            <a:xfrm>
              <a:off x="8261095" y="1132964"/>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30</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6919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D92E83BB-9240-0010-A24A-4DF8656417C5}"/>
              </a:ext>
            </a:extLst>
          </p:cNvPr>
          <p:cNvPicPr>
            <a:picLocks noGrp="1" noChangeAspect="1"/>
          </p:cNvPicPr>
          <p:nvPr>
            <p:ph type="pic" sz="quarter" idx="10"/>
          </p:nvPr>
        </p:nvPicPr>
        <p:blipFill>
          <a:blip r:embed="rId2"/>
          <a:srcRect l="14766" r="14766"/>
          <a:stretch>
            <a:fillRect/>
          </a:stretch>
        </p:blipFill>
        <p:spPr/>
      </p:pic>
      <p:sp>
        <p:nvSpPr>
          <p:cNvPr id="10" name="TextBox 9"/>
          <p:cNvSpPr txBox="1"/>
          <p:nvPr/>
        </p:nvSpPr>
        <p:spPr>
          <a:xfrm>
            <a:off x="239348" y="2276872"/>
            <a:ext cx="2528256" cy="420564"/>
          </a:xfrm>
          <a:prstGeom prst="rect">
            <a:avLst/>
          </a:prstGeom>
          <a:noFill/>
        </p:spPr>
        <p:txBody>
          <a:bodyPr wrap="none" rtlCol="0">
            <a:spAutoFit/>
          </a:bodyPr>
          <a:lstStyle/>
          <a:p>
            <a:pPr defTabSz="914377">
              <a:buClrTx/>
            </a:pPr>
            <a:r>
              <a:rPr lang="en-US" sz="2133" kern="1200" dirty="0" err="1">
                <a:latin typeface="Bebas Neue" charset="0"/>
                <a:ea typeface="Bebas Neue" charset="0"/>
                <a:cs typeface="Bebas Neue" charset="0"/>
              </a:rPr>
              <a:t>Persönliche</a:t>
            </a:r>
            <a:r>
              <a:rPr lang="en-US" sz="2133" kern="1200" dirty="0">
                <a:latin typeface="Bebas Neue" charset="0"/>
                <a:ea typeface="Bebas Neue" charset="0"/>
                <a:cs typeface="Bebas Neue" charset="0"/>
              </a:rPr>
              <a:t> </a:t>
            </a:r>
            <a:r>
              <a:rPr lang="en-US" sz="2133" kern="1200" dirty="0" err="1">
                <a:latin typeface="Bebas Neue" charset="0"/>
                <a:ea typeface="Bebas Neue" charset="0"/>
                <a:cs typeface="Bebas Neue" charset="0"/>
              </a:rPr>
              <a:t>Erfahrungen</a:t>
            </a:r>
            <a:endParaRPr lang="ru-RU" sz="2133" kern="1200" dirty="0">
              <a:latin typeface="Bebas Neue" charset="0"/>
              <a:ea typeface="Bebas Neue" charset="0"/>
              <a:cs typeface="Bebas Neue" charset="0"/>
            </a:endParaRPr>
          </a:p>
        </p:txBody>
      </p:sp>
      <p:sp>
        <p:nvSpPr>
          <p:cNvPr id="11" name="TextBox 10"/>
          <p:cNvSpPr txBox="1"/>
          <p:nvPr/>
        </p:nvSpPr>
        <p:spPr>
          <a:xfrm>
            <a:off x="239349" y="2852937"/>
            <a:ext cx="3168352" cy="1792478"/>
          </a:xfrm>
          <a:prstGeom prst="rect">
            <a:avLst/>
          </a:prstGeom>
          <a:noFill/>
        </p:spPr>
        <p:txBody>
          <a:bodyPr wrap="square" rtlCol="0">
            <a:spAutoFit/>
          </a:bodyPr>
          <a:lstStyle/>
          <a:p>
            <a:pPr defTabSz="914377">
              <a:lnSpc>
                <a:spcPct val="150000"/>
              </a:lnSpc>
              <a:buClrTx/>
            </a:pPr>
            <a:r>
              <a:rPr lang="en-US" sz="933" kern="1200" dirty="0" err="1">
                <a:solidFill>
                  <a:srgbClr val="FFFFFF">
                    <a:lumMod val="50000"/>
                  </a:srgbClr>
                </a:solidFill>
                <a:latin typeface="Open Sans" charset="0"/>
                <a:ea typeface="Open Sans" charset="0"/>
                <a:cs typeface="Open Sans" charset="0"/>
              </a:rPr>
              <a:t>Hier</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kommen</a:t>
            </a:r>
            <a:r>
              <a:rPr lang="en-US" sz="933" kern="1200" dirty="0">
                <a:solidFill>
                  <a:srgbClr val="FFFFFF">
                    <a:lumMod val="50000"/>
                  </a:srgbClr>
                </a:solidFill>
                <a:latin typeface="Open Sans" charset="0"/>
                <a:ea typeface="Open Sans" charset="0"/>
                <a:cs typeface="Open Sans" charset="0"/>
              </a:rPr>
              <a:t> Sie ins Spiel, </a:t>
            </a:r>
            <a:r>
              <a:rPr lang="en-US" sz="933" kern="1200" dirty="0" err="1">
                <a:solidFill>
                  <a:srgbClr val="FFFFFF">
                    <a:lumMod val="50000"/>
                  </a:srgbClr>
                </a:solidFill>
                <a:latin typeface="Open Sans" charset="0"/>
                <a:ea typeface="Open Sans" charset="0"/>
                <a:cs typeface="Open Sans" charset="0"/>
              </a:rPr>
              <a:t>welche</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Persönliche</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Erfahrungen</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haben</a:t>
            </a:r>
            <a:r>
              <a:rPr lang="en-US" sz="933" kern="1200" dirty="0">
                <a:solidFill>
                  <a:srgbClr val="FFFFFF">
                    <a:lumMod val="50000"/>
                  </a:srgbClr>
                </a:solidFill>
                <a:latin typeface="Open Sans" charset="0"/>
                <a:ea typeface="Open Sans" charset="0"/>
                <a:cs typeface="Open Sans" charset="0"/>
              </a:rPr>
              <a:t> Sie </a:t>
            </a:r>
            <a:r>
              <a:rPr lang="en-US" sz="933" kern="1200" dirty="0" err="1">
                <a:solidFill>
                  <a:srgbClr val="FFFFFF">
                    <a:lumMod val="50000"/>
                  </a:srgbClr>
                </a:solidFill>
                <a:latin typeface="Open Sans" charset="0"/>
                <a:ea typeface="Open Sans" charset="0"/>
                <a:cs typeface="Open Sans" charset="0"/>
              </a:rPr>
              <a:t>mit</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Clustern</a:t>
            </a:r>
            <a:r>
              <a:rPr lang="en-US" sz="933" kern="1200" dirty="0">
                <a:solidFill>
                  <a:srgbClr val="FFFFFF">
                    <a:lumMod val="50000"/>
                  </a:srgbClr>
                </a:solidFill>
                <a:latin typeface="Open Sans" charset="0"/>
                <a:ea typeface="Open Sans" charset="0"/>
                <a:cs typeface="Open Sans" charset="0"/>
              </a:rPr>
              <a:t> in Docker</a:t>
            </a:r>
            <a:r>
              <a:rPr lang="de-DE" sz="933" kern="1200" dirty="0">
                <a:solidFill>
                  <a:srgbClr val="FFFFFF">
                    <a:lumMod val="50000"/>
                  </a:srgbClr>
                </a:solidFill>
                <a:latin typeface="Open Sans" charset="0"/>
                <a:ea typeface="Open Sans" charset="0"/>
                <a:cs typeface="Open Sans" charset="0"/>
              </a:rPr>
              <a:t>.</a:t>
            </a:r>
          </a:p>
          <a:p>
            <a:pPr defTabSz="914377">
              <a:lnSpc>
                <a:spcPct val="150000"/>
              </a:lnSpc>
              <a:buClrTx/>
            </a:pPr>
            <a:endParaRPr lang="de-DE" sz="933"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933" kern="1200" dirty="0">
                <a:solidFill>
                  <a:srgbClr val="FFFFFF">
                    <a:lumMod val="50000"/>
                  </a:srgbClr>
                </a:solidFill>
                <a:latin typeface="Open Sans" charset="0"/>
                <a:ea typeface="Open Sans" charset="0"/>
                <a:cs typeface="Open Sans" charset="0"/>
              </a:rPr>
              <a:t>Benutzt Ihr Unternehmen diese </a:t>
            </a:r>
            <a:r>
              <a:rPr lang="de-DE" sz="933" kern="1200" dirty="0" err="1">
                <a:solidFill>
                  <a:srgbClr val="FFFFFF">
                    <a:lumMod val="50000"/>
                  </a:srgbClr>
                </a:solidFill>
                <a:latin typeface="Open Sans" charset="0"/>
                <a:ea typeface="Open Sans" charset="0"/>
                <a:cs typeface="Open Sans" charset="0"/>
              </a:rPr>
              <a:t>Technolgie</a:t>
            </a:r>
            <a:r>
              <a:rPr lang="de-DE" sz="933" kern="1200" dirty="0">
                <a:solidFill>
                  <a:srgbClr val="FFFFFF">
                    <a:lumMod val="50000"/>
                  </a:srgbClr>
                </a:solidFill>
                <a:latin typeface="Open Sans" charset="0"/>
                <a:ea typeface="Open Sans" charset="0"/>
                <a:cs typeface="Open Sans" charset="0"/>
              </a:rPr>
              <a:t>, oder sind sie daran interessiert diese bei Ihnen einzusetzen.</a:t>
            </a:r>
            <a:r>
              <a:rPr lang="en-US" sz="933" kern="1200" dirty="0">
                <a:solidFill>
                  <a:srgbClr val="FFFFFF">
                    <a:lumMod val="50000"/>
                  </a:srgbClr>
                </a:solidFill>
                <a:latin typeface="Open Sans" charset="0"/>
                <a:ea typeface="Open Sans" charset="0"/>
                <a:cs typeface="Open Sans" charset="0"/>
              </a:rPr>
              <a:t> Dies </a:t>
            </a:r>
            <a:r>
              <a:rPr lang="en-US" sz="933" kern="1200" dirty="0" err="1">
                <a:solidFill>
                  <a:srgbClr val="FFFFFF">
                    <a:lumMod val="50000"/>
                  </a:srgbClr>
                </a:solidFill>
                <a:latin typeface="Open Sans" charset="0"/>
                <a:ea typeface="Open Sans" charset="0"/>
                <a:cs typeface="Open Sans" charset="0"/>
              </a:rPr>
              <a:t>soll</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als</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Diskusionsrunde</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gefürt</a:t>
            </a:r>
            <a:r>
              <a:rPr lang="en-US" sz="933" kern="1200" dirty="0">
                <a:solidFill>
                  <a:srgbClr val="FFFFFF">
                    <a:lumMod val="50000"/>
                  </a:srgbClr>
                </a:solidFill>
                <a:latin typeface="Open Sans" charset="0"/>
                <a:ea typeface="Open Sans" charset="0"/>
                <a:cs typeface="Open Sans" charset="0"/>
              </a:rPr>
              <a:t> warden also </a:t>
            </a:r>
            <a:r>
              <a:rPr lang="en-US" sz="933" kern="1200" dirty="0" err="1">
                <a:solidFill>
                  <a:srgbClr val="FFFFFF">
                    <a:lumMod val="50000"/>
                  </a:srgbClr>
                </a:solidFill>
                <a:latin typeface="Open Sans" charset="0"/>
                <a:ea typeface="Open Sans" charset="0"/>
                <a:cs typeface="Open Sans" charset="0"/>
              </a:rPr>
              <a:t>fühlen</a:t>
            </a:r>
            <a:r>
              <a:rPr lang="en-US" sz="933" kern="1200" dirty="0">
                <a:solidFill>
                  <a:srgbClr val="FFFFFF">
                    <a:lumMod val="50000"/>
                  </a:srgbClr>
                </a:solidFill>
                <a:latin typeface="Open Sans" charset="0"/>
                <a:ea typeface="Open Sans" charset="0"/>
                <a:cs typeface="Open Sans" charset="0"/>
              </a:rPr>
              <a:t> Sie </a:t>
            </a:r>
            <a:r>
              <a:rPr lang="en-US" sz="933" kern="1200" dirty="0" err="1">
                <a:solidFill>
                  <a:srgbClr val="FFFFFF">
                    <a:lumMod val="50000"/>
                  </a:srgbClr>
                </a:solidFill>
                <a:latin typeface="Open Sans" charset="0"/>
                <a:ea typeface="Open Sans" charset="0"/>
                <a:cs typeface="Open Sans" charset="0"/>
              </a:rPr>
              <a:t>sich</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frei</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Ihre</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persönliche</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Meinung</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zu</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sagen</a:t>
            </a:r>
            <a:r>
              <a:rPr lang="en-US" sz="933" kern="1200" dirty="0">
                <a:solidFill>
                  <a:srgbClr val="FFFFFF">
                    <a:lumMod val="50000"/>
                  </a:srgbClr>
                </a:solidFill>
                <a:latin typeface="Open Sans" charset="0"/>
                <a:ea typeface="Open Sans" charset="0"/>
                <a:cs typeface="Open Sans" charset="0"/>
              </a:rPr>
              <a:t>.</a:t>
            </a:r>
            <a:endParaRPr lang="de-DE" sz="933" kern="1200" dirty="0">
              <a:solidFill>
                <a:srgbClr val="FFFFFF">
                  <a:lumMod val="50000"/>
                </a:srgbClr>
              </a:solidFill>
              <a:latin typeface="Open Sans" charset="0"/>
              <a:ea typeface="Open Sans" charset="0"/>
              <a:cs typeface="Open Sans" charset="0"/>
            </a:endParaRPr>
          </a:p>
        </p:txBody>
      </p:sp>
      <p:grpSp>
        <p:nvGrpSpPr>
          <p:cNvPr id="15" name="Группа 14"/>
          <p:cNvGrpSpPr/>
          <p:nvPr/>
        </p:nvGrpSpPr>
        <p:grpSpPr>
          <a:xfrm>
            <a:off x="11319310" y="359343"/>
            <a:ext cx="603183" cy="603183"/>
            <a:chOff x="8489482" y="269507"/>
            <a:chExt cx="452387" cy="452387"/>
          </a:xfrm>
        </p:grpSpPr>
        <p:sp>
          <p:nvSpPr>
            <p:cNvPr id="16" name="Овал 15"/>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7" name="TextBox 16"/>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31</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59767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60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4054315"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Pause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 Der Komplette Einstieg Tag 3</a:t>
            </a:r>
          </a:p>
        </p:txBody>
      </p:sp>
      <p:sp>
        <p:nvSpPr>
          <p:cNvPr id="7" name="TextBox 6"/>
          <p:cNvSpPr txBox="1"/>
          <p:nvPr/>
        </p:nvSpPr>
        <p:spPr>
          <a:xfrm>
            <a:off x="4655840" y="2684158"/>
            <a:ext cx="5472608" cy="87177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für alle Schulungsteilnehmer eine Pause. Bitte beachten Sie die 60 Minuten zeitliche Begrenzung der Pause da das Seminar direkt wieder starten wird.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Falls eine längere Pause von Nöten ist, bitte jetzt mir mitteilen.</a:t>
            </a:r>
          </a:p>
        </p:txBody>
      </p:sp>
      <p:grpSp>
        <p:nvGrpSpPr>
          <p:cNvPr id="18" name="Группа 17"/>
          <p:cNvGrpSpPr/>
          <p:nvPr/>
        </p:nvGrpSpPr>
        <p:grpSpPr>
          <a:xfrm>
            <a:off x="4847862" y="3877693"/>
            <a:ext cx="3320553" cy="834320"/>
            <a:chOff x="3635896" y="2908270"/>
            <a:chExt cx="2490415" cy="625740"/>
          </a:xfrm>
        </p:grpSpPr>
        <p:sp>
          <p:nvSpPr>
            <p:cNvPr id="8" name="TextBox 7"/>
            <p:cNvSpPr txBox="1"/>
            <p:nvPr/>
          </p:nvSpPr>
          <p:spPr>
            <a:xfrm>
              <a:off x="3739382" y="2908270"/>
              <a:ext cx="871874"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Frische Luft</a:t>
              </a:r>
            </a:p>
          </p:txBody>
        </p:sp>
        <p:sp>
          <p:nvSpPr>
            <p:cNvPr id="9" name="TextBox 8"/>
            <p:cNvSpPr txBox="1"/>
            <p:nvPr/>
          </p:nvSpPr>
          <p:spPr>
            <a:xfrm>
              <a:off x="3750047" y="3202525"/>
              <a:ext cx="2376264" cy="3314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Bei gutem Wetter verlasse ich den Seminar Raum und schnappe frische Luft dabei sind Sie gerne eingeladen.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889907"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Verpflegung</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ist auch die Zeit zum essen gekommen. Falls Sie in den Räumlichkeiten essen möchten bitte denken Sie an Ihren Müll und lüften Sie an schließlich.</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03127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79"/>
            <a:ext cx="4703170" cy="745817"/>
            <a:chOff x="465411" y="3651870"/>
            <a:chExt cx="3527378" cy="559363"/>
          </a:xfrm>
        </p:grpSpPr>
        <p:sp>
          <p:nvSpPr>
            <p:cNvPr id="7" name="TextBox 6"/>
            <p:cNvSpPr txBox="1"/>
            <p:nvPr/>
          </p:nvSpPr>
          <p:spPr>
            <a:xfrm>
              <a:off x="467544" y="3651870"/>
              <a:ext cx="3525245"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Überblick Docker </a:t>
              </a: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Swarm</a:t>
              </a: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a:t>
              </a: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vs</a:t>
              </a: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a:t>
              </a: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Kubernetes</a:t>
              </a:r>
              <a:endPar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9" name="TextBox 8"/>
            <p:cNvSpPr txBox="1"/>
            <p:nvPr/>
          </p:nvSpPr>
          <p:spPr>
            <a:xfrm>
              <a:off x="465411" y="3971840"/>
              <a:ext cx="1646853" cy="2393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Open Sans"/>
                  <a:ea typeface="Open Sans"/>
                  <a:cs typeface="Open Sans"/>
                  <a:sym typeface="Open Sans"/>
                </a:rPr>
                <a:t>Was </a:t>
              </a:r>
              <a:r>
                <a:rPr kumimoji="0" lang="en-US" sz="1100" b="0" i="0" u="none" strike="noStrike" kern="0" cap="none" spc="0" normalizeH="0" baseline="0" noProof="0" dirty="0" err="1">
                  <a:ln>
                    <a:noFill/>
                  </a:ln>
                  <a:solidFill>
                    <a:srgbClr val="FFFFFF"/>
                  </a:solidFill>
                  <a:effectLst/>
                  <a:uLnTx/>
                  <a:uFillTx/>
                  <a:latin typeface="Open Sans"/>
                  <a:ea typeface="Open Sans"/>
                  <a:cs typeface="Open Sans"/>
                  <a:sym typeface="Open Sans"/>
                </a:rPr>
                <a:t>ist</a:t>
              </a:r>
              <a:r>
                <a:rPr kumimoji="0" lang="en-US" sz="1100" b="0" i="0" u="none" strike="noStrike" kern="0" cap="none" spc="0" normalizeH="0" baseline="0" noProof="0" dirty="0">
                  <a:ln>
                    <a:noFill/>
                  </a:ln>
                  <a:solidFill>
                    <a:srgbClr val="FFFFFF"/>
                  </a:solidFill>
                  <a:effectLst/>
                  <a:uLnTx/>
                  <a:uFillTx/>
                  <a:latin typeface="Open Sans"/>
                  <a:ea typeface="Open Sans"/>
                  <a:cs typeface="Open Sans"/>
                  <a:sym typeface="Open Sans"/>
                </a:rPr>
                <a:t> Kubernetes</a:t>
              </a:r>
            </a:p>
          </p:txBody>
        </p:sp>
      </p:grpSp>
      <p:pic>
        <p:nvPicPr>
          <p:cNvPr id="4" name="Bildplatzhalter 3">
            <a:extLst>
              <a:ext uri="{FF2B5EF4-FFF2-40B4-BE49-F238E27FC236}">
                <a16:creationId xmlns:a16="http://schemas.microsoft.com/office/drawing/2014/main" id="{31D6DB7F-9D9D-441A-FDBA-1A49D16CBBEB}"/>
              </a:ext>
            </a:extLst>
          </p:cNvPr>
          <p:cNvPicPr>
            <a:picLocks noGrp="1" noChangeAspect="1"/>
          </p:cNvPicPr>
          <p:nvPr>
            <p:ph type="pic" sz="quarter" idx="10"/>
          </p:nvPr>
        </p:nvPicPr>
        <p:blipFill rotWithShape="1">
          <a:blip r:embed="rId2"/>
          <a:srcRect l="-9836" t="20361" r="-9836" b="15153"/>
          <a:stretch/>
        </p:blipFill>
        <p:spPr>
          <a:xfrm>
            <a:off x="0" y="0"/>
            <a:ext cx="12192000" cy="4869160"/>
          </a:xfrm>
          <a:solidFill>
            <a:schemeClr val="bg1"/>
          </a:solidFill>
        </p:spPr>
      </p:pic>
    </p:spTree>
    <p:extLst>
      <p:ext uri="{BB962C8B-B14F-4D97-AF65-F5344CB8AC3E}">
        <p14:creationId xmlns:p14="http://schemas.microsoft.com/office/powerpoint/2010/main" val="198566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69F2D343-9658-DCC8-2C51-F2B0587E7C06}"/>
              </a:ext>
            </a:extLst>
          </p:cNvPr>
          <p:cNvPicPr>
            <a:picLocks noGrp="1" noChangeAspect="1"/>
          </p:cNvPicPr>
          <p:nvPr>
            <p:ph type="pic" sz="quarter" idx="10"/>
          </p:nvPr>
        </p:nvPicPr>
        <p:blipFill>
          <a:blip r:embed="rId2"/>
          <a:srcRect t="7966" b="7966"/>
          <a:stretch>
            <a:fillRect/>
          </a:stretch>
        </p:blipFill>
        <p:spPr/>
      </p:pic>
      <p:grpSp>
        <p:nvGrpSpPr>
          <p:cNvPr id="2" name="Группа 1"/>
          <p:cNvGrpSpPr/>
          <p:nvPr/>
        </p:nvGrpSpPr>
        <p:grpSpPr>
          <a:xfrm>
            <a:off x="6096000" y="3265898"/>
            <a:ext cx="5664629" cy="3109418"/>
            <a:chOff x="4572000" y="1031773"/>
            <a:chExt cx="4248472" cy="2332064"/>
          </a:xfrm>
        </p:grpSpPr>
        <p:sp>
          <p:nvSpPr>
            <p:cNvPr id="8" name="Прямоугольник 7"/>
            <p:cNvSpPr/>
            <p:nvPr/>
          </p:nvSpPr>
          <p:spPr>
            <a:xfrm>
              <a:off x="4572000" y="1037484"/>
              <a:ext cx="4248472" cy="2326353"/>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4675896" y="1397525"/>
              <a:ext cx="1131560" cy="253916"/>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Was </a:t>
              </a:r>
              <a:r>
                <a:rPr lang="en-US" sz="1600" kern="1200" dirty="0" err="1">
                  <a:solidFill>
                    <a:srgbClr val="383838"/>
                  </a:solidFill>
                  <a:latin typeface="Bebas Neue" charset="0"/>
                  <a:ea typeface="Bebas Neue" charset="0"/>
                  <a:cs typeface="Bebas Neue" charset="0"/>
                </a:rPr>
                <a:t>ist</a:t>
              </a:r>
              <a:r>
                <a:rPr lang="en-US" sz="1600" kern="1200" dirty="0">
                  <a:solidFill>
                    <a:srgbClr val="383838"/>
                  </a:solidFill>
                  <a:latin typeface="Bebas Neue" charset="0"/>
                  <a:ea typeface="Bebas Neue" charset="0"/>
                  <a:cs typeface="Bebas Neue" charset="0"/>
                </a:rPr>
                <a:t> Kubernetes</a:t>
              </a:r>
              <a:endParaRPr lang="ru-RU" sz="1600" kern="1200" dirty="0">
                <a:solidFill>
                  <a:srgbClr val="383838"/>
                </a:solidFill>
                <a:latin typeface="Bebas Neue" charset="0"/>
                <a:ea typeface="Bebas Neue" charset="0"/>
                <a:cs typeface="Bebas Neue" charset="0"/>
              </a:endParaRPr>
            </a:p>
          </p:txBody>
        </p:sp>
        <p:sp>
          <p:nvSpPr>
            <p:cNvPr id="11" name="TextBox 10"/>
            <p:cNvSpPr txBox="1"/>
            <p:nvPr/>
          </p:nvSpPr>
          <p:spPr>
            <a:xfrm>
              <a:off x="4675896" y="1736588"/>
              <a:ext cx="4000560" cy="1023983"/>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 ist ein Open-Source-System zur Automatisierung der Bereitstellung, Skalierung und Verwaltung von Container-Anwendungen, das ursprünglich von Google entworfen und an die Cloud Native Computing </a:t>
              </a:r>
              <a:r>
                <a:rPr lang="de-DE" sz="800" kern="1200" dirty="0" err="1">
                  <a:solidFill>
                    <a:srgbClr val="FFFFFF">
                      <a:lumMod val="50000"/>
                    </a:srgbClr>
                  </a:solidFill>
                  <a:latin typeface="Open Sans" charset="0"/>
                  <a:ea typeface="Open Sans" charset="0"/>
                  <a:cs typeface="Open Sans" charset="0"/>
                </a:rPr>
                <a:t>Foundation</a:t>
              </a:r>
              <a:r>
                <a:rPr lang="de-DE" sz="800" kern="1200" dirty="0">
                  <a:solidFill>
                    <a:srgbClr val="FFFFFF">
                      <a:lumMod val="50000"/>
                    </a:srgbClr>
                  </a:solidFill>
                  <a:latin typeface="Open Sans" charset="0"/>
                  <a:ea typeface="Open Sans" charset="0"/>
                  <a:cs typeface="Open Sans" charset="0"/>
                </a:rPr>
                <a:t> gespendet wurde.“</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Sei es nun eine kleine oder große Anwendung </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 kann einen großen teil des </a:t>
              </a:r>
              <a:r>
                <a:rPr lang="de-DE" sz="800" kern="1200" dirty="0" err="1">
                  <a:solidFill>
                    <a:srgbClr val="FFFFFF">
                      <a:lumMod val="50000"/>
                    </a:srgbClr>
                  </a:solidFill>
                  <a:latin typeface="Open Sans" charset="0"/>
                  <a:ea typeface="Open Sans" charset="0"/>
                  <a:cs typeface="Open Sans" charset="0"/>
                </a:rPr>
                <a:t>gesammten</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etnwicklungsporzess</a:t>
              </a:r>
              <a:r>
                <a:rPr lang="de-DE" sz="800" kern="1200" dirty="0">
                  <a:solidFill>
                    <a:srgbClr val="FFFFFF">
                      <a:lumMod val="50000"/>
                    </a:srgbClr>
                  </a:solidFill>
                  <a:latin typeface="Open Sans" charset="0"/>
                  <a:ea typeface="Open Sans" charset="0"/>
                  <a:cs typeface="Open Sans" charset="0"/>
                </a:rPr>
                <a:t> übernehmen und erleichtert den Umgang mit Containern und </a:t>
              </a:r>
              <a:r>
                <a:rPr lang="de-DE" sz="800" kern="1200" dirty="0" err="1">
                  <a:solidFill>
                    <a:srgbClr val="FFFFFF">
                      <a:lumMod val="50000"/>
                    </a:srgbClr>
                  </a:solidFill>
                  <a:latin typeface="Open Sans" charset="0"/>
                  <a:ea typeface="Open Sans" charset="0"/>
                  <a:cs typeface="Open Sans" charset="0"/>
                </a:rPr>
                <a:t>derren</a:t>
              </a:r>
              <a:r>
                <a:rPr lang="de-DE" sz="800" kern="1200" dirty="0">
                  <a:solidFill>
                    <a:srgbClr val="FFFFFF">
                      <a:lumMod val="50000"/>
                    </a:srgbClr>
                  </a:solidFill>
                  <a:latin typeface="Open Sans" charset="0"/>
                  <a:ea typeface="Open Sans" charset="0"/>
                  <a:cs typeface="Open Sans" charset="0"/>
                </a:rPr>
                <a:t> Bereitstellung </a:t>
              </a:r>
              <a:r>
                <a:rPr lang="de-DE" sz="800" kern="1200" dirty="0" err="1">
                  <a:solidFill>
                    <a:srgbClr val="FFFFFF">
                      <a:lumMod val="50000"/>
                    </a:srgbClr>
                  </a:solidFill>
                  <a:latin typeface="Open Sans" charset="0"/>
                  <a:ea typeface="Open Sans" charset="0"/>
                  <a:cs typeface="Open Sans" charset="0"/>
                </a:rPr>
                <a:t>ennorm</a:t>
              </a:r>
              <a:r>
                <a:rPr lang="de-DE" sz="800" kern="1200" dirty="0">
                  <a:solidFill>
                    <a:srgbClr val="FFFFFF">
                      <a:lumMod val="50000"/>
                    </a:srgbClr>
                  </a:solidFill>
                  <a:latin typeface="Open Sans" charset="0"/>
                  <a:ea typeface="Open Sans" charset="0"/>
                  <a:cs typeface="Open Sans" charset="0"/>
                </a:rPr>
                <a:t>.</a:t>
              </a:r>
              <a:endParaRPr lang="ru-RU" sz="800" kern="1200" dirty="0">
                <a:solidFill>
                  <a:srgbClr val="FFFFFF">
                    <a:lumMod val="50000"/>
                  </a:srgbClr>
                </a:solidFill>
                <a:latin typeface="Open Sans" charset="0"/>
                <a:ea typeface="Open Sans" charset="0"/>
                <a:cs typeface="Open Sans" charset="0"/>
              </a:endParaRPr>
            </a:p>
          </p:txBody>
        </p:sp>
        <p:sp>
          <p:nvSpPr>
            <p:cNvPr id="15" name="Прямоугольник 14"/>
            <p:cNvSpPr/>
            <p:nvPr/>
          </p:nvSpPr>
          <p:spPr>
            <a:xfrm>
              <a:off x="4722132" y="1031773"/>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19" name="Группа 18"/>
          <p:cNvGrpSpPr/>
          <p:nvPr/>
        </p:nvGrpSpPr>
        <p:grpSpPr>
          <a:xfrm>
            <a:off x="11319310" y="359343"/>
            <a:ext cx="603183" cy="603183"/>
            <a:chOff x="8489482" y="269507"/>
            <a:chExt cx="452387" cy="452387"/>
          </a:xfrm>
        </p:grpSpPr>
        <p:sp>
          <p:nvSpPr>
            <p:cNvPr id="20" name="Овал 1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1" name="TextBox 20"/>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34</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76326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Managed Kubernetes von Medialine (2022)">
            <a:extLst>
              <a:ext uri="{FF2B5EF4-FFF2-40B4-BE49-F238E27FC236}">
                <a16:creationId xmlns:a16="http://schemas.microsoft.com/office/drawing/2014/main" id="{3D9970DE-05C8-B7EA-9B58-725E89FC3C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661839"/>
            <a:ext cx="10905066" cy="5534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52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79"/>
            <a:ext cx="4703170" cy="745817"/>
            <a:chOff x="465411" y="3651870"/>
            <a:chExt cx="3527378" cy="559363"/>
          </a:xfrm>
        </p:grpSpPr>
        <p:sp>
          <p:nvSpPr>
            <p:cNvPr id="7" name="TextBox 6"/>
            <p:cNvSpPr txBox="1"/>
            <p:nvPr/>
          </p:nvSpPr>
          <p:spPr>
            <a:xfrm>
              <a:off x="467544" y="3651870"/>
              <a:ext cx="3525245"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Überblick Docker </a:t>
              </a: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Swarm</a:t>
              </a: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a:t>
              </a: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vs</a:t>
              </a: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a:t>
              </a: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Kubernetes</a:t>
              </a:r>
              <a:endPar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9" name="TextBox 8"/>
            <p:cNvSpPr txBox="1"/>
            <p:nvPr/>
          </p:nvSpPr>
          <p:spPr>
            <a:xfrm>
              <a:off x="465411" y="3971840"/>
              <a:ext cx="1646853" cy="2393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err="1">
                  <a:ln>
                    <a:noFill/>
                  </a:ln>
                  <a:solidFill>
                    <a:srgbClr val="FFFFFF"/>
                  </a:solidFill>
                  <a:effectLst/>
                  <a:uLnTx/>
                  <a:uFillTx/>
                  <a:latin typeface="Open Sans"/>
                  <a:ea typeface="Open Sans"/>
                  <a:cs typeface="Open Sans"/>
                  <a:sym typeface="Open Sans"/>
                </a:rPr>
                <a:t>Vor</a:t>
              </a:r>
              <a:r>
                <a:rPr kumimoji="0" lang="en-US" sz="1100" b="0" i="0" u="none" strike="noStrike" kern="0" cap="none" spc="0" normalizeH="0" baseline="0" noProof="0" dirty="0">
                  <a:ln>
                    <a:noFill/>
                  </a:ln>
                  <a:solidFill>
                    <a:srgbClr val="FFFFFF"/>
                  </a:solidFill>
                  <a:effectLst/>
                  <a:uLnTx/>
                  <a:uFillTx/>
                  <a:latin typeface="Open Sans"/>
                  <a:ea typeface="Open Sans"/>
                  <a:cs typeface="Open Sans"/>
                  <a:sym typeface="Open Sans"/>
                </a:rPr>
                <a:t>- und </a:t>
              </a:r>
              <a:r>
                <a:rPr kumimoji="0" lang="en-US" sz="1100" b="0" i="0" u="none" strike="noStrike" kern="0" cap="none" spc="0" normalizeH="0" baseline="0" noProof="0" dirty="0" err="1">
                  <a:ln>
                    <a:noFill/>
                  </a:ln>
                  <a:solidFill>
                    <a:srgbClr val="FFFFFF"/>
                  </a:solidFill>
                  <a:effectLst/>
                  <a:uLnTx/>
                  <a:uFillTx/>
                  <a:latin typeface="Open Sans"/>
                  <a:ea typeface="Open Sans"/>
                  <a:cs typeface="Open Sans"/>
                  <a:sym typeface="Open Sans"/>
                </a:rPr>
                <a:t>Nachteile</a:t>
              </a:r>
              <a:endParaRPr kumimoji="0" lang="en-US" sz="1100" b="0" i="0" u="none" strike="noStrike" kern="0" cap="none" spc="0" normalizeH="0" baseline="0" noProof="0" dirty="0">
                <a:ln>
                  <a:noFill/>
                </a:ln>
                <a:solidFill>
                  <a:srgbClr val="FFFFFF"/>
                </a:solidFill>
                <a:effectLst/>
                <a:uLnTx/>
                <a:uFillTx/>
                <a:latin typeface="Open Sans"/>
                <a:ea typeface="Open Sans"/>
                <a:cs typeface="Open Sans"/>
                <a:sym typeface="Open Sans"/>
              </a:endParaRPr>
            </a:p>
          </p:txBody>
        </p:sp>
      </p:grpSp>
      <p:pic>
        <p:nvPicPr>
          <p:cNvPr id="4" name="Bildplatzhalter 3">
            <a:extLst>
              <a:ext uri="{FF2B5EF4-FFF2-40B4-BE49-F238E27FC236}">
                <a16:creationId xmlns:a16="http://schemas.microsoft.com/office/drawing/2014/main" id="{EBBC75F2-F2CC-95B6-C3C8-F37F785ACC67}"/>
              </a:ext>
            </a:extLst>
          </p:cNvPr>
          <p:cNvPicPr>
            <a:picLocks noGrp="1" noChangeAspect="1"/>
          </p:cNvPicPr>
          <p:nvPr>
            <p:ph type="pic" sz="quarter" idx="10"/>
          </p:nvPr>
        </p:nvPicPr>
        <p:blipFill rotWithShape="1">
          <a:blip r:embed="rId2"/>
          <a:srcRect l="-8450" t="19478" r="-8450" b="17529"/>
          <a:stretch/>
        </p:blipFill>
        <p:spPr>
          <a:xfrm>
            <a:off x="0" y="0"/>
            <a:ext cx="12192000" cy="4869160"/>
          </a:xfrm>
          <a:solidFill>
            <a:schemeClr val="bg1"/>
          </a:solidFill>
        </p:spPr>
      </p:pic>
    </p:spTree>
    <p:extLst>
      <p:ext uri="{BB962C8B-B14F-4D97-AF65-F5344CB8AC3E}">
        <p14:creationId xmlns:p14="http://schemas.microsoft.com/office/powerpoint/2010/main" val="99513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p:cNvGrpSpPr/>
          <p:nvPr/>
        </p:nvGrpSpPr>
        <p:grpSpPr>
          <a:xfrm>
            <a:off x="1007435" y="1630616"/>
            <a:ext cx="4718743" cy="1063934"/>
            <a:chOff x="755576" y="1222961"/>
            <a:chExt cx="3539057" cy="797950"/>
          </a:xfrm>
        </p:grpSpPr>
        <p:sp>
          <p:nvSpPr>
            <p:cNvPr id="5" name="TextBox 4"/>
            <p:cNvSpPr txBox="1"/>
            <p:nvPr/>
          </p:nvSpPr>
          <p:spPr>
            <a:xfrm>
              <a:off x="755576" y="1222961"/>
              <a:ext cx="1690607" cy="253915"/>
            </a:xfrm>
            <a:prstGeom prst="rect">
              <a:avLst/>
            </a:prstGeom>
            <a:noFill/>
          </p:spPr>
          <p:txBody>
            <a:bodyPr wrap="none" rtlCol="0">
              <a:spAutoFit/>
            </a:bodyPr>
            <a:lstStyle/>
            <a:p>
              <a:pPr defTabSz="914377">
                <a:buClrTx/>
              </a:pPr>
              <a:r>
                <a:rPr lang="en-US" sz="1600" kern="1200" dirty="0" err="1">
                  <a:solidFill>
                    <a:srgbClr val="383838"/>
                  </a:solidFill>
                  <a:latin typeface="Bebas Neue" charset="0"/>
                  <a:ea typeface="Bebas Neue" charset="0"/>
                  <a:cs typeface="Bebas Neue" charset="0"/>
                </a:rPr>
                <a:t>Beschleunigte</a:t>
              </a:r>
              <a:r>
                <a:rPr lang="en-US" sz="1600" kern="1200" dirty="0">
                  <a:solidFill>
                    <a:srgbClr val="383838"/>
                  </a:solidFill>
                  <a:latin typeface="Bebas Neue" charset="0"/>
                  <a:ea typeface="Bebas Neue" charset="0"/>
                  <a:cs typeface="Bebas Neue" charset="0"/>
                </a:rPr>
                <a:t> Time-to Market</a:t>
              </a:r>
              <a:endParaRPr lang="ru-RU" sz="1600" kern="1200" dirty="0">
                <a:solidFill>
                  <a:srgbClr val="383838"/>
                </a:solidFill>
                <a:latin typeface="Bebas Neue" charset="0"/>
                <a:ea typeface="Bebas Neue" charset="0"/>
                <a:cs typeface="Bebas Neue" charset="0"/>
              </a:endParaRPr>
            </a:p>
          </p:txBody>
        </p:sp>
        <p:sp>
          <p:nvSpPr>
            <p:cNvPr id="6" name="TextBox 5"/>
            <p:cNvSpPr txBox="1"/>
            <p:nvPr/>
          </p:nvSpPr>
          <p:spPr>
            <a:xfrm>
              <a:off x="766241" y="1517216"/>
              <a:ext cx="3528392" cy="503695"/>
            </a:xfrm>
            <a:prstGeom prst="rect">
              <a:avLst/>
            </a:prstGeom>
            <a:noFill/>
          </p:spPr>
          <p:txBody>
            <a:bodyPr wrap="square" rtlCol="0">
              <a:spAutoFit/>
            </a:bodyPr>
            <a:lstStyle/>
            <a:p>
              <a:pPr defTabSz="914377">
                <a:lnSpc>
                  <a:spcPct val="150000"/>
                </a:lnSpc>
                <a:buClrTx/>
              </a:pPr>
              <a:r>
                <a:rPr lang="en-US" sz="867" kern="1200" dirty="0">
                  <a:solidFill>
                    <a:srgbClr val="FFFFFF">
                      <a:lumMod val="50000"/>
                    </a:srgbClr>
                  </a:solidFill>
                  <a:latin typeface="Open Sans" charset="0"/>
                  <a:ea typeface="Open Sans" charset="0"/>
                  <a:cs typeface="Open Sans" charset="0"/>
                </a:rPr>
                <a:t>Kubernetes </a:t>
              </a:r>
              <a:r>
                <a:rPr lang="en-US" sz="867" kern="1200" dirty="0" err="1">
                  <a:solidFill>
                    <a:srgbClr val="FFFFFF">
                      <a:lumMod val="50000"/>
                    </a:srgbClr>
                  </a:solidFill>
                  <a:latin typeface="Open Sans" charset="0"/>
                  <a:ea typeface="Open Sans" charset="0"/>
                  <a:cs typeface="Open Sans" charset="0"/>
                </a:rPr>
                <a:t>erlaubt</a:t>
              </a:r>
              <a:r>
                <a:rPr lang="en-US" sz="867" kern="1200" dirty="0">
                  <a:solidFill>
                    <a:srgbClr val="FFFFFF">
                      <a:lumMod val="50000"/>
                    </a:srgbClr>
                  </a:solidFill>
                  <a:latin typeface="Open Sans" charset="0"/>
                  <a:ea typeface="Open Sans" charset="0"/>
                  <a:cs typeface="Open Sans" charset="0"/>
                </a:rPr>
                <a:t> es </a:t>
              </a:r>
              <a:r>
                <a:rPr lang="en-US" sz="867" kern="1200" dirty="0" err="1">
                  <a:solidFill>
                    <a:srgbClr val="FFFFFF">
                      <a:lumMod val="50000"/>
                    </a:srgbClr>
                  </a:solidFill>
                  <a:latin typeface="Open Sans" charset="0"/>
                  <a:ea typeface="Open Sans" charset="0"/>
                  <a:cs typeface="Open Sans" charset="0"/>
                </a:rPr>
                <a:t>Unternehme</a:t>
              </a:r>
              <a:r>
                <a:rPr lang="en-US" sz="867" kern="1200" dirty="0">
                  <a:solidFill>
                    <a:srgbClr val="FFFFFF">
                      <a:lumMod val="50000"/>
                    </a:srgbClr>
                  </a:solidFill>
                  <a:latin typeface="Open Sans" charset="0"/>
                  <a:ea typeface="Open Sans" charset="0"/>
                  <a:cs typeface="Open Sans" charset="0"/>
                </a:rPr>
                <a:t> schnell </a:t>
              </a:r>
              <a:r>
                <a:rPr lang="en-US" sz="867" kern="1200" dirty="0" err="1">
                  <a:solidFill>
                    <a:srgbClr val="FFFFFF">
                      <a:lumMod val="50000"/>
                    </a:srgbClr>
                  </a:solidFill>
                  <a:latin typeface="Open Sans" charset="0"/>
                  <a:ea typeface="Open Sans" charset="0"/>
                  <a:cs typeface="Open Sans" charset="0"/>
                </a:rPr>
                <a:t>eine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skalierbare</a:t>
              </a:r>
              <a:r>
                <a:rPr lang="en-US" sz="867" kern="1200" dirty="0">
                  <a:solidFill>
                    <a:srgbClr val="FFFFFF">
                      <a:lumMod val="50000"/>
                    </a:srgbClr>
                  </a:solidFill>
                  <a:latin typeface="Open Sans" charset="0"/>
                  <a:ea typeface="Open Sans" charset="0"/>
                  <a:cs typeface="Open Sans" charset="0"/>
                </a:rPr>
                <a:t> und flexible </a:t>
              </a:r>
              <a:r>
                <a:rPr lang="en-US" sz="867" kern="1200" dirty="0" err="1">
                  <a:solidFill>
                    <a:srgbClr val="FFFFFF">
                      <a:lumMod val="50000"/>
                    </a:srgbClr>
                  </a:solidFill>
                  <a:latin typeface="Open Sans" charset="0"/>
                  <a:ea typeface="Open Sans" charset="0"/>
                  <a:cs typeface="Open Sans" charset="0"/>
                </a:rPr>
                <a:t>Lösung</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zu</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gestalten</a:t>
              </a:r>
              <a:r>
                <a:rPr lang="en-US" sz="867" kern="1200" dirty="0">
                  <a:solidFill>
                    <a:srgbClr val="FFFFFF">
                      <a:lumMod val="50000"/>
                    </a:srgbClr>
                  </a:solidFill>
                  <a:latin typeface="Open Sans" charset="0"/>
                  <a:ea typeface="Open Sans" charset="0"/>
                  <a:cs typeface="Open Sans" charset="0"/>
                </a:rPr>
                <a:t> und an den </a:t>
              </a:r>
              <a:r>
                <a:rPr lang="en-US" sz="867" kern="1200" dirty="0" err="1">
                  <a:solidFill>
                    <a:srgbClr val="FFFFFF">
                      <a:lumMod val="50000"/>
                    </a:srgbClr>
                  </a:solidFill>
                  <a:latin typeface="Open Sans" charset="0"/>
                  <a:ea typeface="Open Sans" charset="0"/>
                  <a:cs typeface="Open Sans" charset="0"/>
                </a:rPr>
                <a:t>Kunden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auszuliefern</a:t>
              </a:r>
              <a:r>
                <a:rPr lang="en-US" sz="867" kern="1200" dirty="0">
                  <a:solidFill>
                    <a:srgbClr val="FFFFFF">
                      <a:lumMod val="50000"/>
                    </a:srgbClr>
                  </a:solidFill>
                  <a:latin typeface="Open Sans" charset="0"/>
                  <a:ea typeface="Open Sans" charset="0"/>
                  <a:cs typeface="Open Sans" charset="0"/>
                </a:rPr>
                <a:t>. Dies </a:t>
              </a:r>
              <a:r>
                <a:rPr lang="en-US" sz="867" kern="1200" dirty="0" err="1">
                  <a:solidFill>
                    <a:srgbClr val="FFFFFF">
                      <a:lumMod val="50000"/>
                    </a:srgbClr>
                  </a:solidFill>
                  <a:latin typeface="Open Sans" charset="0"/>
                  <a:ea typeface="Open Sans" charset="0"/>
                  <a:cs typeface="Open Sans" charset="0"/>
                </a:rPr>
                <a:t>erlaubt</a:t>
              </a:r>
              <a:r>
                <a:rPr lang="en-US" sz="867" kern="1200" dirty="0">
                  <a:solidFill>
                    <a:srgbClr val="FFFFFF">
                      <a:lumMod val="50000"/>
                    </a:srgbClr>
                  </a:solidFill>
                  <a:latin typeface="Open Sans" charset="0"/>
                  <a:ea typeface="Open Sans" charset="0"/>
                  <a:cs typeface="Open Sans" charset="0"/>
                </a:rPr>
                <a:t> es schnell </a:t>
              </a:r>
              <a:r>
                <a:rPr lang="en-US" sz="867" kern="1200" dirty="0" err="1">
                  <a:solidFill>
                    <a:srgbClr val="FFFFFF">
                      <a:lumMod val="50000"/>
                    </a:srgbClr>
                  </a:solidFill>
                  <a:latin typeface="Open Sans" charset="0"/>
                  <a:ea typeface="Open Sans" charset="0"/>
                  <a:cs typeface="Open Sans" charset="0"/>
                </a:rPr>
                <a:t>neue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Ändernungen</a:t>
              </a:r>
              <a:r>
                <a:rPr lang="en-US" sz="867" kern="1200" dirty="0">
                  <a:solidFill>
                    <a:srgbClr val="FFFFFF">
                      <a:lumMod val="50000"/>
                    </a:srgbClr>
                  </a:solidFill>
                  <a:latin typeface="Open Sans" charset="0"/>
                  <a:ea typeface="Open Sans" charset="0"/>
                  <a:cs typeface="Open Sans" charset="0"/>
                </a:rPr>
                <a:t> auf den </a:t>
              </a:r>
              <a:r>
                <a:rPr lang="en-US" sz="867" kern="1200" dirty="0" err="1">
                  <a:solidFill>
                    <a:srgbClr val="FFFFFF">
                      <a:lumMod val="50000"/>
                    </a:srgbClr>
                  </a:solidFill>
                  <a:latin typeface="Open Sans" charset="0"/>
                  <a:ea typeface="Open Sans" charset="0"/>
                  <a:cs typeface="Open Sans" charset="0"/>
                </a:rPr>
                <a:t>Markt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zu</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bringen</a:t>
              </a:r>
              <a:r>
                <a:rPr lang="en-US" sz="867" kern="1200" dirty="0">
                  <a:solidFill>
                    <a:srgbClr val="FFFFFF">
                      <a:lumMod val="50000"/>
                    </a:srgbClr>
                  </a:solidFill>
                  <a:latin typeface="Open Sans" charset="0"/>
                  <a:ea typeface="Open Sans" charset="0"/>
                  <a:cs typeface="Open Sans" charset="0"/>
                </a:rPr>
                <a:t> und </a:t>
              </a:r>
              <a:r>
                <a:rPr lang="en-US" sz="867" kern="1200" dirty="0" err="1">
                  <a:solidFill>
                    <a:srgbClr val="FFFFFF">
                      <a:lumMod val="50000"/>
                    </a:srgbClr>
                  </a:solidFill>
                  <a:latin typeface="Open Sans" charset="0"/>
                  <a:ea typeface="Open Sans" charset="0"/>
                  <a:cs typeface="Open Sans" charset="0"/>
                </a:rPr>
                <a:t>Marktstark</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zu</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agieren</a:t>
              </a:r>
              <a:r>
                <a:rPr lang="en-US" sz="867" kern="1200" dirty="0">
                  <a:solidFill>
                    <a:srgbClr val="FFFFFF">
                      <a:lumMod val="50000"/>
                    </a:srgbClr>
                  </a:solidFill>
                  <a:latin typeface="Open Sans" charset="0"/>
                  <a:ea typeface="Open Sans" charset="0"/>
                  <a:cs typeface="Open Sans" charset="0"/>
                </a:rPr>
                <a:t>.</a:t>
              </a:r>
              <a:endParaRPr lang="ru-RU" sz="867" kern="1200" dirty="0">
                <a:solidFill>
                  <a:srgbClr val="FFFFFF">
                    <a:lumMod val="50000"/>
                  </a:srgbClr>
                </a:solidFill>
                <a:latin typeface="Open Sans" charset="0"/>
                <a:ea typeface="Open Sans" charset="0"/>
                <a:cs typeface="Open Sans" charset="0"/>
              </a:endParaRPr>
            </a:p>
          </p:txBody>
        </p:sp>
      </p:grpSp>
      <p:grpSp>
        <p:nvGrpSpPr>
          <p:cNvPr id="3" name="Группа 2"/>
          <p:cNvGrpSpPr/>
          <p:nvPr/>
        </p:nvGrpSpPr>
        <p:grpSpPr>
          <a:xfrm>
            <a:off x="1048181" y="3108053"/>
            <a:ext cx="4718743" cy="1063934"/>
            <a:chOff x="786136" y="2331037"/>
            <a:chExt cx="3539057" cy="797950"/>
          </a:xfrm>
        </p:grpSpPr>
        <p:sp>
          <p:nvSpPr>
            <p:cNvPr id="12" name="TextBox 11"/>
            <p:cNvSpPr txBox="1"/>
            <p:nvPr/>
          </p:nvSpPr>
          <p:spPr>
            <a:xfrm>
              <a:off x="786136" y="2331037"/>
              <a:ext cx="2166699" cy="253916"/>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Multi-Cloud-</a:t>
              </a:r>
              <a:r>
                <a:rPr lang="en-US" sz="1600" kern="1200" dirty="0" err="1">
                  <a:solidFill>
                    <a:srgbClr val="383838"/>
                  </a:solidFill>
                  <a:latin typeface="Bebas Neue" charset="0"/>
                  <a:ea typeface="Bebas Neue" charset="0"/>
                  <a:cs typeface="Bebas Neue" charset="0"/>
                </a:rPr>
                <a:t>Fähigkeit</a:t>
              </a:r>
              <a:r>
                <a:rPr lang="en-US" sz="1600" kern="1200" dirty="0">
                  <a:solidFill>
                    <a:srgbClr val="383838"/>
                  </a:solidFill>
                  <a:latin typeface="Bebas Neue" charset="0"/>
                  <a:ea typeface="Bebas Neue" charset="0"/>
                  <a:cs typeface="Bebas Neue" charset="0"/>
                </a:rPr>
                <a:t> und </a:t>
              </a:r>
              <a:r>
                <a:rPr lang="en-US" sz="1600" kern="1200" dirty="0" err="1">
                  <a:solidFill>
                    <a:srgbClr val="383838"/>
                  </a:solidFill>
                  <a:latin typeface="Bebas Neue" charset="0"/>
                  <a:ea typeface="Bebas Neue" charset="0"/>
                  <a:cs typeface="Bebas Neue" charset="0"/>
                </a:rPr>
                <a:t>Portabilität</a:t>
              </a:r>
              <a:endParaRPr lang="ru-RU" sz="1600" kern="1200" dirty="0">
                <a:solidFill>
                  <a:srgbClr val="383838"/>
                </a:solidFill>
                <a:latin typeface="Bebas Neue" charset="0"/>
                <a:ea typeface="Bebas Neue" charset="0"/>
                <a:cs typeface="Bebas Neue" charset="0"/>
              </a:endParaRPr>
            </a:p>
          </p:txBody>
        </p:sp>
        <p:sp>
          <p:nvSpPr>
            <p:cNvPr id="13" name="TextBox 12"/>
            <p:cNvSpPr txBox="1"/>
            <p:nvPr/>
          </p:nvSpPr>
          <p:spPr>
            <a:xfrm>
              <a:off x="796801" y="2625292"/>
              <a:ext cx="3528392" cy="503695"/>
            </a:xfrm>
            <a:prstGeom prst="rect">
              <a:avLst/>
            </a:prstGeom>
            <a:noFill/>
          </p:spPr>
          <p:txBody>
            <a:bodyPr wrap="square" rtlCol="0">
              <a:spAutoFit/>
            </a:bodyPr>
            <a:lstStyle/>
            <a:p>
              <a:pPr defTabSz="914377">
                <a:lnSpc>
                  <a:spcPct val="150000"/>
                </a:lnSpc>
                <a:buClrTx/>
              </a:pPr>
              <a:r>
                <a:rPr lang="en-US" sz="867" kern="1200" dirty="0">
                  <a:solidFill>
                    <a:srgbClr val="FFFFFF">
                      <a:lumMod val="50000"/>
                    </a:srgbClr>
                  </a:solidFill>
                  <a:latin typeface="Open Sans" charset="0"/>
                  <a:ea typeface="Open Sans" charset="0"/>
                  <a:cs typeface="Open Sans" charset="0"/>
                </a:rPr>
                <a:t>Da die Cloud </a:t>
              </a:r>
              <a:r>
                <a:rPr lang="en-US" sz="867" kern="1200" dirty="0" err="1">
                  <a:solidFill>
                    <a:srgbClr val="FFFFFF">
                      <a:lumMod val="50000"/>
                    </a:srgbClr>
                  </a:solidFill>
                  <a:latin typeface="Open Sans" charset="0"/>
                  <a:ea typeface="Open Sans" charset="0"/>
                  <a:cs typeface="Open Sans" charset="0"/>
                </a:rPr>
                <a:t>ein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immer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größer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werdene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Thematik</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ist</a:t>
              </a:r>
              <a:r>
                <a:rPr lang="en-US" sz="867" kern="1200" dirty="0">
                  <a:solidFill>
                    <a:srgbClr val="FFFFFF">
                      <a:lumMod val="50000"/>
                    </a:srgbClr>
                  </a:solidFill>
                  <a:latin typeface="Open Sans" charset="0"/>
                  <a:ea typeface="Open Sans" charset="0"/>
                  <a:cs typeface="Open Sans" charset="0"/>
                </a:rPr>
                <a:t> und </a:t>
              </a:r>
              <a:r>
                <a:rPr lang="en-US" sz="867" kern="1200" dirty="0" err="1">
                  <a:solidFill>
                    <a:srgbClr val="FFFFFF">
                      <a:lumMod val="50000"/>
                    </a:srgbClr>
                  </a:solidFill>
                  <a:latin typeface="Open Sans" charset="0"/>
                  <a:ea typeface="Open Sans" charset="0"/>
                  <a:cs typeface="Open Sans" charset="0"/>
                </a:rPr>
                <a:t>immer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mehr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Unternehme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Ihre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Anwendungen</a:t>
              </a:r>
              <a:r>
                <a:rPr lang="en-US" sz="867" kern="1200" dirty="0">
                  <a:solidFill>
                    <a:srgbClr val="FFFFFF">
                      <a:lumMod val="50000"/>
                    </a:srgbClr>
                  </a:solidFill>
                  <a:latin typeface="Open Sans" charset="0"/>
                  <a:ea typeface="Open Sans" charset="0"/>
                  <a:cs typeface="Open Sans" charset="0"/>
                </a:rPr>
                <a:t> in die Cloud </a:t>
              </a:r>
              <a:r>
                <a:rPr lang="en-US" sz="867" kern="1200" dirty="0" err="1">
                  <a:solidFill>
                    <a:srgbClr val="FFFFFF">
                      <a:lumMod val="50000"/>
                    </a:srgbClr>
                  </a:solidFill>
                  <a:latin typeface="Open Sans" charset="0"/>
                  <a:ea typeface="Open Sans" charset="0"/>
                  <a:cs typeface="Open Sans" charset="0"/>
                </a:rPr>
                <a:t>ziehen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ist</a:t>
              </a:r>
              <a:r>
                <a:rPr lang="en-US" sz="867" kern="1200" dirty="0">
                  <a:solidFill>
                    <a:srgbClr val="FFFFFF">
                      <a:lumMod val="50000"/>
                    </a:srgbClr>
                  </a:solidFill>
                  <a:latin typeface="Open Sans" charset="0"/>
                  <a:ea typeface="Open Sans" charset="0"/>
                  <a:cs typeface="Open Sans" charset="0"/>
                </a:rPr>
                <a:t> Kubernetes </a:t>
              </a:r>
              <a:r>
                <a:rPr lang="en-US" sz="867" kern="1200" dirty="0" err="1">
                  <a:solidFill>
                    <a:srgbClr val="FFFFFF">
                      <a:lumMod val="50000"/>
                    </a:srgbClr>
                  </a:solidFill>
                  <a:latin typeface="Open Sans" charset="0"/>
                  <a:ea typeface="Open Sans" charset="0"/>
                  <a:cs typeface="Open Sans" charset="0"/>
                </a:rPr>
                <a:t>eine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gute</a:t>
              </a:r>
              <a:r>
                <a:rPr lang="en-US" sz="867" kern="1200" dirty="0">
                  <a:solidFill>
                    <a:srgbClr val="FFFFFF">
                      <a:lumMod val="50000"/>
                    </a:srgbClr>
                  </a:solidFill>
                  <a:latin typeface="Open Sans" charset="0"/>
                  <a:ea typeface="Open Sans" charset="0"/>
                  <a:cs typeface="Open Sans" charset="0"/>
                </a:rPr>
                <a:t> Option da es </a:t>
              </a:r>
              <a:r>
                <a:rPr lang="en-US" sz="867" kern="1200" dirty="0" err="1">
                  <a:solidFill>
                    <a:srgbClr val="FFFFFF">
                      <a:lumMod val="50000"/>
                    </a:srgbClr>
                  </a:solidFill>
                  <a:latin typeface="Open Sans" charset="0"/>
                  <a:ea typeface="Open Sans" charset="0"/>
                  <a:cs typeface="Open Sans" charset="0"/>
                </a:rPr>
                <a:t>nativ</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mit</a:t>
              </a:r>
              <a:r>
                <a:rPr lang="en-US" sz="867" kern="1200" dirty="0">
                  <a:solidFill>
                    <a:srgbClr val="FFFFFF">
                      <a:lumMod val="50000"/>
                    </a:srgbClr>
                  </a:solidFill>
                  <a:latin typeface="Open Sans" charset="0"/>
                  <a:ea typeface="Open Sans" charset="0"/>
                  <a:cs typeface="Open Sans" charset="0"/>
                </a:rPr>
                <a:t> dem </a:t>
              </a:r>
              <a:r>
                <a:rPr lang="en-US" sz="867" kern="1200" dirty="0" err="1">
                  <a:solidFill>
                    <a:srgbClr val="FFFFFF">
                      <a:lumMod val="50000"/>
                    </a:srgbClr>
                  </a:solidFill>
                  <a:latin typeface="Open Sans" charset="0"/>
                  <a:ea typeface="Open Sans" charset="0"/>
                  <a:cs typeface="Open Sans" charset="0"/>
                </a:rPr>
                <a:t>Gedanken</a:t>
              </a:r>
              <a:r>
                <a:rPr lang="en-US" sz="867" kern="1200" dirty="0">
                  <a:solidFill>
                    <a:srgbClr val="FFFFFF">
                      <a:lumMod val="50000"/>
                    </a:srgbClr>
                  </a:solidFill>
                  <a:latin typeface="Open Sans" charset="0"/>
                  <a:ea typeface="Open Sans" charset="0"/>
                  <a:cs typeface="Open Sans" charset="0"/>
                </a:rPr>
                <a:t> der Cloud </a:t>
              </a:r>
              <a:r>
                <a:rPr lang="en-US" sz="867" kern="1200" dirty="0" err="1">
                  <a:solidFill>
                    <a:srgbClr val="FFFFFF">
                      <a:lumMod val="50000"/>
                    </a:srgbClr>
                  </a:solidFill>
                  <a:latin typeface="Open Sans" charset="0"/>
                  <a:ea typeface="Open Sans" charset="0"/>
                  <a:cs typeface="Open Sans" charset="0"/>
                </a:rPr>
                <a:t>enstanden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ist</a:t>
              </a:r>
              <a:r>
                <a:rPr lang="en-US" sz="867" kern="1200" dirty="0">
                  <a:solidFill>
                    <a:srgbClr val="FFFFFF">
                      <a:lumMod val="50000"/>
                    </a:srgbClr>
                  </a:solidFill>
                  <a:latin typeface="Open Sans" charset="0"/>
                  <a:ea typeface="Open Sans" charset="0"/>
                  <a:cs typeface="Open Sans" charset="0"/>
                </a:rPr>
                <a:t>.</a:t>
              </a:r>
              <a:endParaRPr lang="ru-RU" sz="867" kern="1200" dirty="0">
                <a:solidFill>
                  <a:srgbClr val="FFFFFF">
                    <a:lumMod val="50000"/>
                  </a:srgbClr>
                </a:solidFill>
                <a:latin typeface="Open Sans" charset="0"/>
                <a:ea typeface="Open Sans" charset="0"/>
                <a:cs typeface="Open Sans" charset="0"/>
              </a:endParaRPr>
            </a:p>
          </p:txBody>
        </p:sp>
      </p:grpSp>
      <p:grpSp>
        <p:nvGrpSpPr>
          <p:cNvPr id="22" name="Группа 21"/>
          <p:cNvGrpSpPr/>
          <p:nvPr/>
        </p:nvGrpSpPr>
        <p:grpSpPr>
          <a:xfrm>
            <a:off x="1021655" y="4515896"/>
            <a:ext cx="4718742" cy="1264117"/>
            <a:chOff x="766241" y="3386918"/>
            <a:chExt cx="3539057" cy="948087"/>
          </a:xfrm>
        </p:grpSpPr>
        <p:sp>
          <p:nvSpPr>
            <p:cNvPr id="19" name="TextBox 18"/>
            <p:cNvSpPr txBox="1"/>
            <p:nvPr/>
          </p:nvSpPr>
          <p:spPr>
            <a:xfrm>
              <a:off x="766241" y="3386918"/>
              <a:ext cx="2075328" cy="253916"/>
            </a:xfrm>
            <a:prstGeom prst="rect">
              <a:avLst/>
            </a:prstGeom>
            <a:noFill/>
          </p:spPr>
          <p:txBody>
            <a:bodyPr wrap="none" rtlCol="0">
              <a:spAutoFit/>
            </a:bodyPr>
            <a:lstStyle/>
            <a:p>
              <a:pPr defTabSz="914377">
                <a:buClrTx/>
              </a:pPr>
              <a:r>
                <a:rPr lang="en-US" sz="1600" kern="1200" dirty="0" err="1">
                  <a:solidFill>
                    <a:srgbClr val="383838"/>
                  </a:solidFill>
                  <a:latin typeface="Bebas Neue" charset="0"/>
                  <a:ea typeface="Bebas Neue" charset="0"/>
                  <a:cs typeface="Bebas Neue" charset="0"/>
                </a:rPr>
                <a:t>Bessere</a:t>
              </a:r>
              <a:r>
                <a:rPr lang="en-US" sz="1600" kern="1200" dirty="0">
                  <a:solidFill>
                    <a:srgbClr val="383838"/>
                  </a:solidFill>
                  <a:latin typeface="Bebas Neue" charset="0"/>
                  <a:ea typeface="Bebas Neue" charset="0"/>
                  <a:cs typeface="Bebas Neue" charset="0"/>
                </a:rPr>
                <a:t> </a:t>
              </a:r>
              <a:r>
                <a:rPr lang="en-US" sz="1600" kern="1200" dirty="0" err="1">
                  <a:solidFill>
                    <a:srgbClr val="383838"/>
                  </a:solidFill>
                  <a:latin typeface="Bebas Neue" charset="0"/>
                  <a:ea typeface="Bebas Neue" charset="0"/>
                  <a:cs typeface="Bebas Neue" charset="0"/>
                </a:rPr>
                <a:t>Stabilität</a:t>
              </a:r>
              <a:r>
                <a:rPr lang="en-US" sz="1600" kern="1200" dirty="0">
                  <a:solidFill>
                    <a:srgbClr val="383838"/>
                  </a:solidFill>
                  <a:latin typeface="Bebas Neue" charset="0"/>
                  <a:ea typeface="Bebas Neue" charset="0"/>
                  <a:cs typeface="Bebas Neue" charset="0"/>
                </a:rPr>
                <a:t> und </a:t>
              </a:r>
              <a:r>
                <a:rPr lang="en-US" sz="1600" kern="1200" dirty="0" err="1">
                  <a:solidFill>
                    <a:srgbClr val="383838"/>
                  </a:solidFill>
                  <a:latin typeface="Bebas Neue" charset="0"/>
                  <a:ea typeface="Bebas Neue" charset="0"/>
                  <a:cs typeface="Bebas Neue" charset="0"/>
                </a:rPr>
                <a:t>Verfügbarkeit</a:t>
              </a:r>
              <a:endParaRPr lang="en-US" sz="1600" kern="1200" dirty="0">
                <a:solidFill>
                  <a:srgbClr val="383838"/>
                </a:solidFill>
                <a:latin typeface="Bebas Neue" charset="0"/>
                <a:ea typeface="Bebas Neue" charset="0"/>
                <a:cs typeface="Bebas Neue" charset="0"/>
              </a:endParaRPr>
            </a:p>
          </p:txBody>
        </p:sp>
        <p:sp>
          <p:nvSpPr>
            <p:cNvPr id="20" name="TextBox 19"/>
            <p:cNvSpPr txBox="1"/>
            <p:nvPr/>
          </p:nvSpPr>
          <p:spPr>
            <a:xfrm>
              <a:off x="776906" y="3681173"/>
              <a:ext cx="3528392" cy="653832"/>
            </a:xfrm>
            <a:prstGeom prst="rect">
              <a:avLst/>
            </a:prstGeom>
            <a:noFill/>
          </p:spPr>
          <p:txBody>
            <a:bodyPr wrap="square" rtlCol="0">
              <a:spAutoFit/>
            </a:bodyPr>
            <a:lstStyle/>
            <a:p>
              <a:pPr defTabSz="914377">
                <a:lnSpc>
                  <a:spcPct val="150000"/>
                </a:lnSpc>
                <a:buClrTx/>
              </a:pPr>
              <a:r>
                <a:rPr lang="en-US" sz="867" kern="1200" dirty="0" err="1">
                  <a:solidFill>
                    <a:srgbClr val="FFFFFF">
                      <a:lumMod val="50000"/>
                    </a:srgbClr>
                  </a:solidFill>
                  <a:latin typeface="Open Sans" charset="0"/>
                  <a:ea typeface="Open Sans" charset="0"/>
                  <a:cs typeface="Open Sans" charset="0"/>
                </a:rPr>
                <a:t>Stabilität</a:t>
              </a:r>
              <a:r>
                <a:rPr lang="en-US" sz="867" kern="1200" dirty="0">
                  <a:solidFill>
                    <a:srgbClr val="FFFFFF">
                      <a:lumMod val="50000"/>
                    </a:srgbClr>
                  </a:solidFill>
                  <a:latin typeface="Open Sans" charset="0"/>
                  <a:ea typeface="Open Sans" charset="0"/>
                  <a:cs typeface="Open Sans" charset="0"/>
                </a:rPr>
                <a:t> und </a:t>
              </a:r>
              <a:r>
                <a:rPr lang="en-US" sz="867" kern="1200" dirty="0" err="1">
                  <a:solidFill>
                    <a:srgbClr val="FFFFFF">
                      <a:lumMod val="50000"/>
                    </a:srgbClr>
                  </a:solidFill>
                  <a:latin typeface="Open Sans" charset="0"/>
                  <a:ea typeface="Open Sans" charset="0"/>
                  <a:cs typeface="Open Sans" charset="0"/>
                </a:rPr>
                <a:t>Verfügbarkeit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sind</a:t>
              </a:r>
              <a:r>
                <a:rPr lang="en-US" sz="867" kern="1200" dirty="0">
                  <a:solidFill>
                    <a:srgbClr val="FFFFFF">
                      <a:lumMod val="50000"/>
                    </a:srgbClr>
                  </a:solidFill>
                  <a:latin typeface="Open Sans" charset="0"/>
                  <a:ea typeface="Open Sans" charset="0"/>
                  <a:cs typeface="Open Sans" charset="0"/>
                </a:rPr>
                <a:t> für manche </a:t>
              </a:r>
              <a:r>
                <a:rPr lang="en-US" sz="867" kern="1200" dirty="0" err="1">
                  <a:solidFill>
                    <a:srgbClr val="FFFFFF">
                      <a:lumMod val="50000"/>
                    </a:srgbClr>
                  </a:solidFill>
                  <a:latin typeface="Open Sans" charset="0"/>
                  <a:ea typeface="Open Sans" charset="0"/>
                  <a:cs typeface="Open Sans" charset="0"/>
                </a:rPr>
                <a:t>Anwendungen</a:t>
              </a:r>
              <a:r>
                <a:rPr lang="en-US" sz="867" kern="1200" dirty="0">
                  <a:solidFill>
                    <a:srgbClr val="FFFFFF">
                      <a:lumMod val="50000"/>
                    </a:srgbClr>
                  </a:solidFill>
                  <a:latin typeface="Open Sans" charset="0"/>
                  <a:ea typeface="Open Sans" charset="0"/>
                  <a:cs typeface="Open Sans" charset="0"/>
                </a:rPr>
                <a:t> das A und O </a:t>
              </a:r>
              <a:r>
                <a:rPr lang="en-US" sz="867" kern="1200" dirty="0" err="1">
                  <a:solidFill>
                    <a:srgbClr val="FFFFFF">
                      <a:lumMod val="50000"/>
                    </a:srgbClr>
                  </a:solidFill>
                  <a:latin typeface="Open Sans" charset="0"/>
                  <a:ea typeface="Open Sans" charset="0"/>
                  <a:cs typeface="Open Sans" charset="0"/>
                </a:rPr>
                <a:t>ohne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diese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beiden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Faktoren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würden</a:t>
              </a:r>
              <a:r>
                <a:rPr lang="en-US" sz="867" kern="1200" dirty="0">
                  <a:solidFill>
                    <a:srgbClr val="FFFFFF">
                      <a:lumMod val="50000"/>
                    </a:srgbClr>
                  </a:solidFill>
                  <a:latin typeface="Open Sans" charset="0"/>
                  <a:ea typeface="Open Sans" charset="0"/>
                  <a:cs typeface="Open Sans" charset="0"/>
                </a:rPr>
                <a:t> manche </a:t>
              </a:r>
              <a:r>
                <a:rPr lang="en-US" sz="867" kern="1200" dirty="0" err="1">
                  <a:solidFill>
                    <a:srgbClr val="FFFFFF">
                      <a:lumMod val="50000"/>
                    </a:srgbClr>
                  </a:solidFill>
                  <a:latin typeface="Open Sans" charset="0"/>
                  <a:ea typeface="Open Sans" charset="0"/>
                  <a:cs typeface="Open Sans" charset="0"/>
                </a:rPr>
                <a:t>Anwendungen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nicht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effizent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arbeiten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können</a:t>
              </a:r>
              <a:r>
                <a:rPr lang="en-US" sz="867" kern="1200" dirty="0">
                  <a:solidFill>
                    <a:srgbClr val="FFFFFF">
                      <a:lumMod val="50000"/>
                    </a:srgbClr>
                  </a:solidFill>
                  <a:latin typeface="Open Sans" charset="0"/>
                  <a:ea typeface="Open Sans" charset="0"/>
                  <a:cs typeface="Open Sans" charset="0"/>
                </a:rPr>
                <a:t>. Kubernetes </a:t>
              </a:r>
              <a:r>
                <a:rPr lang="en-US" sz="867" kern="1200" dirty="0" err="1">
                  <a:solidFill>
                    <a:srgbClr val="FFFFFF">
                      <a:lumMod val="50000"/>
                    </a:srgbClr>
                  </a:solidFill>
                  <a:latin typeface="Open Sans" charset="0"/>
                  <a:ea typeface="Open Sans" charset="0"/>
                  <a:cs typeface="Open Sans" charset="0"/>
                </a:rPr>
                <a:t>erlaubt</a:t>
              </a:r>
              <a:r>
                <a:rPr lang="en-US" sz="867" kern="1200" dirty="0">
                  <a:solidFill>
                    <a:srgbClr val="FFFFFF">
                      <a:lumMod val="50000"/>
                    </a:srgbClr>
                  </a:solidFill>
                  <a:latin typeface="Open Sans" charset="0"/>
                  <a:ea typeface="Open Sans" charset="0"/>
                  <a:cs typeface="Open Sans" charset="0"/>
                </a:rPr>
                <a:t> es </a:t>
              </a:r>
              <a:r>
                <a:rPr lang="en-US" sz="867" kern="1200" dirty="0" err="1">
                  <a:solidFill>
                    <a:srgbClr val="FFFFFF">
                      <a:lumMod val="50000"/>
                    </a:srgbClr>
                  </a:solidFill>
                  <a:latin typeface="Open Sans" charset="0"/>
                  <a:ea typeface="Open Sans" charset="0"/>
                  <a:cs typeface="Open Sans" charset="0"/>
                </a:rPr>
                <a:t>dabei</a:t>
              </a:r>
              <a:r>
                <a:rPr lang="en-US" sz="867" kern="1200" dirty="0">
                  <a:solidFill>
                    <a:srgbClr val="FFFFFF">
                      <a:lumMod val="50000"/>
                    </a:srgbClr>
                  </a:solidFill>
                  <a:latin typeface="Open Sans" charset="0"/>
                  <a:ea typeface="Open Sans" charset="0"/>
                  <a:cs typeface="Open Sans" charset="0"/>
                </a:rPr>
                <a:t> auf </a:t>
              </a:r>
              <a:r>
                <a:rPr lang="en-US" sz="867" kern="1200" dirty="0" err="1">
                  <a:solidFill>
                    <a:srgbClr val="FFFFFF">
                      <a:lumMod val="50000"/>
                    </a:srgbClr>
                  </a:solidFill>
                  <a:latin typeface="Open Sans" charset="0"/>
                  <a:ea typeface="Open Sans" charset="0"/>
                  <a:cs typeface="Open Sans" charset="0"/>
                </a:rPr>
                <a:t>diese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getestete</a:t>
              </a:r>
              <a:r>
                <a:rPr lang="en-US" sz="867" kern="1200" dirty="0">
                  <a:solidFill>
                    <a:srgbClr val="FFFFFF">
                      <a:lumMod val="50000"/>
                    </a:srgbClr>
                  </a:solidFill>
                  <a:latin typeface="Open Sans" charset="0"/>
                  <a:ea typeface="Open Sans" charset="0"/>
                  <a:cs typeface="Open Sans" charset="0"/>
                </a:rPr>
                <a:t> und </a:t>
              </a:r>
              <a:r>
                <a:rPr lang="en-US" sz="867" kern="1200" dirty="0" err="1">
                  <a:solidFill>
                    <a:srgbClr val="FFFFFF">
                      <a:lumMod val="50000"/>
                    </a:srgbClr>
                  </a:solidFill>
                  <a:latin typeface="Open Sans" charset="0"/>
                  <a:ea typeface="Open Sans" charset="0"/>
                  <a:cs typeface="Open Sans" charset="0"/>
                </a:rPr>
                <a:t>ausgereifte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Stabilität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zu</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vertrauen</a:t>
              </a:r>
              <a:r>
                <a:rPr lang="en-US" sz="867" kern="1200" dirty="0">
                  <a:solidFill>
                    <a:srgbClr val="FFFFFF">
                      <a:lumMod val="50000"/>
                    </a:srgbClr>
                  </a:solidFill>
                  <a:latin typeface="Open Sans" charset="0"/>
                  <a:ea typeface="Open Sans" charset="0"/>
                  <a:cs typeface="Open Sans" charset="0"/>
                </a:rPr>
                <a:t> und so sein </a:t>
              </a:r>
              <a:r>
                <a:rPr lang="en-US" sz="867" kern="1200" dirty="0" err="1">
                  <a:solidFill>
                    <a:srgbClr val="FFFFFF">
                      <a:lumMod val="50000"/>
                    </a:srgbClr>
                  </a:solidFill>
                  <a:latin typeface="Open Sans" charset="0"/>
                  <a:ea typeface="Open Sans" charset="0"/>
                  <a:cs typeface="Open Sans" charset="0"/>
                </a:rPr>
                <a:t>Produkt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immer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Verfügbar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zu</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halten</a:t>
              </a:r>
              <a:r>
                <a:rPr lang="en-US" sz="867" kern="1200" dirty="0">
                  <a:solidFill>
                    <a:srgbClr val="FFFFFF">
                      <a:lumMod val="50000"/>
                    </a:srgbClr>
                  </a:solidFill>
                  <a:latin typeface="Open Sans" charset="0"/>
                  <a:ea typeface="Open Sans" charset="0"/>
                  <a:cs typeface="Open Sans" charset="0"/>
                </a:rPr>
                <a:t>.</a:t>
              </a:r>
              <a:endParaRPr lang="ru-RU" sz="867" kern="1200" dirty="0">
                <a:solidFill>
                  <a:srgbClr val="FFFFFF">
                    <a:lumMod val="50000"/>
                  </a:srgbClr>
                </a:solidFill>
                <a:latin typeface="Open Sans" charset="0"/>
                <a:ea typeface="Open Sans" charset="0"/>
                <a:cs typeface="Open Sans" charset="0"/>
              </a:endParaRPr>
            </a:p>
          </p:txBody>
        </p:sp>
      </p:grpSp>
      <p:pic>
        <p:nvPicPr>
          <p:cNvPr id="7" name="Bildplatzhalter 6">
            <a:extLst>
              <a:ext uri="{FF2B5EF4-FFF2-40B4-BE49-F238E27FC236}">
                <a16:creationId xmlns:a16="http://schemas.microsoft.com/office/drawing/2014/main" id="{57471055-329E-FA6F-9EDA-AA1D0C61EC0C}"/>
              </a:ext>
            </a:extLst>
          </p:cNvPr>
          <p:cNvPicPr>
            <a:picLocks noGrp="1" noChangeAspect="1"/>
          </p:cNvPicPr>
          <p:nvPr>
            <p:ph type="pic" sz="quarter" idx="10"/>
          </p:nvPr>
        </p:nvPicPr>
        <p:blipFill>
          <a:blip r:embed="rId2"/>
          <a:srcRect l="20370" r="20370"/>
          <a:stretch>
            <a:fillRect/>
          </a:stretch>
        </p:blipFill>
        <p:spPr/>
      </p:pic>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37</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12251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539EE0FB-429E-2539-3738-B961E15FE9F4}"/>
              </a:ext>
            </a:extLst>
          </p:cNvPr>
          <p:cNvPicPr>
            <a:picLocks noGrp="1" noChangeAspect="1"/>
          </p:cNvPicPr>
          <p:nvPr>
            <p:ph type="pic" sz="quarter" idx="10"/>
          </p:nvPr>
        </p:nvPicPr>
        <p:blipFill>
          <a:blip r:embed="rId2"/>
          <a:srcRect l="20370" r="20370"/>
          <a:stretch>
            <a:fillRect/>
          </a:stretch>
        </p:blipFill>
        <p:spPr/>
      </p:pic>
      <p:grpSp>
        <p:nvGrpSpPr>
          <p:cNvPr id="3" name="Группа 2"/>
          <p:cNvGrpSpPr/>
          <p:nvPr/>
        </p:nvGrpSpPr>
        <p:grpSpPr>
          <a:xfrm>
            <a:off x="7097151" y="1630616"/>
            <a:ext cx="4718743" cy="1063934"/>
            <a:chOff x="5322863" y="1222961"/>
            <a:chExt cx="3539057" cy="797950"/>
          </a:xfrm>
        </p:grpSpPr>
        <p:sp>
          <p:nvSpPr>
            <p:cNvPr id="35" name="TextBox 34"/>
            <p:cNvSpPr txBox="1"/>
            <p:nvPr/>
          </p:nvSpPr>
          <p:spPr>
            <a:xfrm>
              <a:off x="5322863" y="1222961"/>
              <a:ext cx="1334740"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Alt System </a:t>
              </a:r>
              <a:r>
                <a:rPr lang="en-US" sz="1600" kern="1200" dirty="0" err="1">
                  <a:solidFill>
                    <a:srgbClr val="383838"/>
                  </a:solidFill>
                  <a:latin typeface="Bebas Neue" charset="0"/>
                  <a:ea typeface="Bebas Neue" charset="0"/>
                  <a:cs typeface="Bebas Neue" charset="0"/>
                </a:rPr>
                <a:t>Umstellung</a:t>
              </a:r>
              <a:endParaRPr lang="ru-RU" sz="1600" kern="1200" dirty="0">
                <a:solidFill>
                  <a:srgbClr val="383838"/>
                </a:solidFill>
                <a:latin typeface="Bebas Neue" charset="0"/>
                <a:ea typeface="Bebas Neue" charset="0"/>
                <a:cs typeface="Bebas Neue" charset="0"/>
              </a:endParaRPr>
            </a:p>
          </p:txBody>
        </p:sp>
        <p:sp>
          <p:nvSpPr>
            <p:cNvPr id="36" name="TextBox 35"/>
            <p:cNvSpPr txBox="1"/>
            <p:nvPr/>
          </p:nvSpPr>
          <p:spPr>
            <a:xfrm>
              <a:off x="5333528" y="1517216"/>
              <a:ext cx="3528392" cy="503695"/>
            </a:xfrm>
            <a:prstGeom prst="rect">
              <a:avLst/>
            </a:prstGeom>
            <a:noFill/>
          </p:spPr>
          <p:txBody>
            <a:bodyPr wrap="square" rtlCol="0">
              <a:spAutoFit/>
            </a:bodyPr>
            <a:lstStyle/>
            <a:p>
              <a:pPr defTabSz="914377">
                <a:lnSpc>
                  <a:spcPct val="150000"/>
                </a:lnSpc>
                <a:buClrTx/>
              </a:pPr>
              <a:r>
                <a:rPr lang="en-US" sz="867" kern="1200" dirty="0">
                  <a:solidFill>
                    <a:srgbClr val="FFFFFF">
                      <a:lumMod val="50000"/>
                    </a:srgbClr>
                  </a:solidFill>
                  <a:latin typeface="Open Sans" charset="0"/>
                  <a:ea typeface="Open Sans" charset="0"/>
                  <a:cs typeface="Open Sans" charset="0"/>
                </a:rPr>
                <a:t>Alt </a:t>
              </a:r>
              <a:r>
                <a:rPr lang="en-US" sz="867" kern="1200" dirty="0" err="1">
                  <a:solidFill>
                    <a:srgbClr val="FFFFFF">
                      <a:lumMod val="50000"/>
                    </a:srgbClr>
                  </a:solidFill>
                  <a:latin typeface="Open Sans" charset="0"/>
                  <a:ea typeface="Open Sans" charset="0"/>
                  <a:cs typeface="Open Sans" charset="0"/>
                </a:rPr>
                <a:t>Systeme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sind</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ein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großes</a:t>
              </a:r>
              <a:r>
                <a:rPr lang="en-US" sz="867" kern="1200" dirty="0">
                  <a:solidFill>
                    <a:srgbClr val="FFFFFF">
                      <a:lumMod val="50000"/>
                    </a:srgbClr>
                  </a:solidFill>
                  <a:latin typeface="Open Sans" charset="0"/>
                  <a:ea typeface="Open Sans" charset="0"/>
                  <a:cs typeface="Open Sans" charset="0"/>
                </a:rPr>
                <a:t> Problem, und </a:t>
              </a:r>
              <a:r>
                <a:rPr lang="en-US" sz="867" kern="1200" dirty="0" err="1">
                  <a:solidFill>
                    <a:srgbClr val="FFFFFF">
                      <a:lumMod val="50000"/>
                    </a:srgbClr>
                  </a:solidFill>
                  <a:latin typeface="Open Sans" charset="0"/>
                  <a:ea typeface="Open Sans" charset="0"/>
                  <a:cs typeface="Open Sans" charset="0"/>
                </a:rPr>
                <a:t>diese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umzustellen</a:t>
              </a:r>
              <a:r>
                <a:rPr lang="en-US" sz="867" kern="1200" dirty="0">
                  <a:solidFill>
                    <a:srgbClr val="FFFFFF">
                      <a:lumMod val="50000"/>
                    </a:srgbClr>
                  </a:solidFill>
                  <a:latin typeface="Open Sans" charset="0"/>
                  <a:ea typeface="Open Sans" charset="0"/>
                  <a:cs typeface="Open Sans" charset="0"/>
                </a:rPr>
                <a:t> auf </a:t>
              </a:r>
              <a:r>
                <a:rPr lang="en-US" sz="867" kern="1200" dirty="0" err="1">
                  <a:solidFill>
                    <a:srgbClr val="FFFFFF">
                      <a:lumMod val="50000"/>
                    </a:srgbClr>
                  </a:solidFill>
                  <a:latin typeface="Open Sans" charset="0"/>
                  <a:ea typeface="Open Sans" charset="0"/>
                  <a:cs typeface="Open Sans" charset="0"/>
                </a:rPr>
                <a:t>neue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Technologien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auch</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wenn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diese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besser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wären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ist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umständlich</a:t>
              </a:r>
              <a:r>
                <a:rPr lang="en-US" sz="867" kern="1200" dirty="0">
                  <a:solidFill>
                    <a:srgbClr val="FFFFFF">
                      <a:lumMod val="50000"/>
                    </a:srgbClr>
                  </a:solidFill>
                  <a:latin typeface="Open Sans" charset="0"/>
                  <a:ea typeface="Open Sans" charset="0"/>
                  <a:cs typeface="Open Sans" charset="0"/>
                </a:rPr>
                <a:t> und </a:t>
              </a:r>
              <a:r>
                <a:rPr lang="en-US" sz="867" kern="1200" dirty="0" err="1">
                  <a:solidFill>
                    <a:srgbClr val="FFFFFF">
                      <a:lumMod val="50000"/>
                    </a:srgbClr>
                  </a:solidFill>
                  <a:latin typeface="Open Sans" charset="0"/>
                  <a:ea typeface="Open Sans" charset="0"/>
                  <a:cs typeface="Open Sans" charset="0"/>
                </a:rPr>
                <a:t>manchmal</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ohne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großen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Aufwand</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nicht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möglich</a:t>
              </a:r>
              <a:r>
                <a:rPr lang="en-US" sz="867" kern="1200" dirty="0">
                  <a:solidFill>
                    <a:srgbClr val="FFFFFF">
                      <a:lumMod val="50000"/>
                    </a:srgbClr>
                  </a:solidFill>
                  <a:latin typeface="Open Sans" charset="0"/>
                  <a:ea typeface="Open Sans" charset="0"/>
                  <a:cs typeface="Open Sans" charset="0"/>
                </a:rPr>
                <a:t>.</a:t>
              </a:r>
              <a:endParaRPr lang="ru-RU" sz="867" kern="1200" dirty="0">
                <a:solidFill>
                  <a:srgbClr val="FFFFFF">
                    <a:lumMod val="50000"/>
                  </a:srgbClr>
                </a:solidFill>
                <a:latin typeface="Open Sans" charset="0"/>
                <a:ea typeface="Open Sans" charset="0"/>
                <a:cs typeface="Open Sans" charset="0"/>
              </a:endParaRPr>
            </a:p>
          </p:txBody>
        </p:sp>
      </p:grpSp>
      <p:grpSp>
        <p:nvGrpSpPr>
          <p:cNvPr id="4" name="Группа 3"/>
          <p:cNvGrpSpPr/>
          <p:nvPr/>
        </p:nvGrpSpPr>
        <p:grpSpPr>
          <a:xfrm>
            <a:off x="7137898" y="3108053"/>
            <a:ext cx="4718743" cy="1063934"/>
            <a:chOff x="5353423" y="2331037"/>
            <a:chExt cx="3539057" cy="797950"/>
          </a:xfrm>
        </p:grpSpPr>
        <p:sp>
          <p:nvSpPr>
            <p:cNvPr id="42" name="TextBox 41"/>
            <p:cNvSpPr txBox="1"/>
            <p:nvPr/>
          </p:nvSpPr>
          <p:spPr>
            <a:xfrm>
              <a:off x="5353423" y="2331037"/>
              <a:ext cx="905536" cy="253916"/>
            </a:xfrm>
            <a:prstGeom prst="rect">
              <a:avLst/>
            </a:prstGeom>
            <a:noFill/>
          </p:spPr>
          <p:txBody>
            <a:bodyPr wrap="none" rtlCol="0">
              <a:spAutoFit/>
            </a:bodyPr>
            <a:lstStyle/>
            <a:p>
              <a:pPr defTabSz="914377">
                <a:buClrTx/>
              </a:pPr>
              <a:r>
                <a:rPr lang="en-US" sz="1600" kern="1200" dirty="0" err="1">
                  <a:solidFill>
                    <a:srgbClr val="383838"/>
                  </a:solidFill>
                  <a:latin typeface="Bebas Neue" charset="0"/>
                  <a:ea typeface="Bebas Neue" charset="0"/>
                  <a:cs typeface="Bebas Neue" charset="0"/>
                </a:rPr>
                <a:t>Initiale</a:t>
              </a:r>
              <a:r>
                <a:rPr lang="en-US" sz="1600" kern="1200" dirty="0">
                  <a:solidFill>
                    <a:srgbClr val="383838"/>
                  </a:solidFill>
                  <a:latin typeface="Bebas Neue" charset="0"/>
                  <a:ea typeface="Bebas Neue" charset="0"/>
                  <a:cs typeface="Bebas Neue" charset="0"/>
                </a:rPr>
                <a:t> </a:t>
              </a:r>
              <a:r>
                <a:rPr lang="en-US" sz="1600" kern="1200" dirty="0" err="1">
                  <a:solidFill>
                    <a:srgbClr val="383838"/>
                  </a:solidFill>
                  <a:latin typeface="Bebas Neue" charset="0"/>
                  <a:ea typeface="Bebas Neue" charset="0"/>
                  <a:cs typeface="Bebas Neue" charset="0"/>
                </a:rPr>
                <a:t>Kosten</a:t>
              </a:r>
              <a:endParaRPr lang="ru-RU" sz="1600" kern="1200" dirty="0">
                <a:solidFill>
                  <a:srgbClr val="383838"/>
                </a:solidFill>
                <a:latin typeface="Bebas Neue" charset="0"/>
                <a:ea typeface="Bebas Neue" charset="0"/>
                <a:cs typeface="Bebas Neue" charset="0"/>
              </a:endParaRPr>
            </a:p>
          </p:txBody>
        </p:sp>
        <p:sp>
          <p:nvSpPr>
            <p:cNvPr id="43" name="TextBox 42"/>
            <p:cNvSpPr txBox="1"/>
            <p:nvPr/>
          </p:nvSpPr>
          <p:spPr>
            <a:xfrm>
              <a:off x="5364088" y="2625292"/>
              <a:ext cx="3528392" cy="503695"/>
            </a:xfrm>
            <a:prstGeom prst="rect">
              <a:avLst/>
            </a:prstGeom>
            <a:noFill/>
          </p:spPr>
          <p:txBody>
            <a:bodyPr wrap="square" rtlCol="0">
              <a:spAutoFit/>
            </a:bodyPr>
            <a:lstStyle/>
            <a:p>
              <a:pPr defTabSz="914377">
                <a:lnSpc>
                  <a:spcPct val="150000"/>
                </a:lnSpc>
                <a:buClrTx/>
              </a:pPr>
              <a:r>
                <a:rPr lang="en-US" sz="867" kern="1200" dirty="0" err="1">
                  <a:solidFill>
                    <a:srgbClr val="FFFFFF">
                      <a:lumMod val="50000"/>
                    </a:srgbClr>
                  </a:solidFill>
                  <a:latin typeface="Open Sans" charset="0"/>
                  <a:ea typeface="Open Sans" charset="0"/>
                  <a:cs typeface="Open Sans" charset="0"/>
                </a:rPr>
                <a:t>Aufbauend</a:t>
              </a:r>
              <a:r>
                <a:rPr lang="en-US" sz="867" kern="1200" dirty="0">
                  <a:solidFill>
                    <a:srgbClr val="FFFFFF">
                      <a:lumMod val="50000"/>
                    </a:srgbClr>
                  </a:solidFill>
                  <a:latin typeface="Open Sans" charset="0"/>
                  <a:ea typeface="Open Sans" charset="0"/>
                  <a:cs typeface="Open Sans" charset="0"/>
                </a:rPr>
                <a:t> auf den </a:t>
              </a:r>
              <a:r>
                <a:rPr lang="en-US" sz="867" kern="1200" dirty="0" err="1">
                  <a:solidFill>
                    <a:srgbClr val="FFFFFF">
                      <a:lumMod val="50000"/>
                    </a:srgbClr>
                  </a:solidFill>
                  <a:latin typeface="Open Sans" charset="0"/>
                  <a:ea typeface="Open Sans" charset="0"/>
                  <a:cs typeface="Open Sans" charset="0"/>
                </a:rPr>
                <a:t>letzten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Punkt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großer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Aufwand</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bedeutet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auch</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immer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große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Kosten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Diese</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initliaen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Kosten</a:t>
              </a:r>
              <a:r>
                <a:rPr lang="en-US" sz="867" kern="1200" dirty="0">
                  <a:solidFill>
                    <a:srgbClr val="FFFFFF">
                      <a:lumMod val="50000"/>
                    </a:srgbClr>
                  </a:solidFill>
                  <a:latin typeface="Open Sans" charset="0"/>
                  <a:ea typeface="Open Sans" charset="0"/>
                  <a:cs typeface="Open Sans" charset="0"/>
                </a:rPr>
                <a:t> der </a:t>
              </a:r>
              <a:r>
                <a:rPr lang="en-US" sz="867" kern="1200" dirty="0" err="1">
                  <a:solidFill>
                    <a:srgbClr val="FFFFFF">
                      <a:lumMod val="50000"/>
                    </a:srgbClr>
                  </a:solidFill>
                  <a:latin typeface="Open Sans" charset="0"/>
                  <a:ea typeface="Open Sans" charset="0"/>
                  <a:cs typeface="Open Sans" charset="0"/>
                </a:rPr>
                <a:t>Umstellung</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ist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auschlaggebend</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ob</a:t>
              </a:r>
              <a:r>
                <a:rPr lang="en-US" sz="867" kern="1200" dirty="0">
                  <a:solidFill>
                    <a:srgbClr val="FFFFFF">
                      <a:lumMod val="50000"/>
                    </a:srgbClr>
                  </a:solidFill>
                  <a:latin typeface="Open Sans" charset="0"/>
                  <a:ea typeface="Open Sans" charset="0"/>
                  <a:cs typeface="Open Sans" charset="0"/>
                </a:rPr>
                <a:t> das </a:t>
              </a:r>
              <a:r>
                <a:rPr lang="en-US" sz="867" kern="1200" dirty="0" err="1">
                  <a:solidFill>
                    <a:srgbClr val="FFFFFF">
                      <a:lumMod val="50000"/>
                    </a:srgbClr>
                  </a:solidFill>
                  <a:latin typeface="Open Sans" charset="0"/>
                  <a:ea typeface="Open Sans" charset="0"/>
                  <a:cs typeface="Open Sans" charset="0"/>
                </a:rPr>
                <a:t>Unterfangen</a:t>
              </a:r>
              <a:r>
                <a:rPr lang="en-US" sz="867" kern="1200" dirty="0">
                  <a:solidFill>
                    <a:srgbClr val="FFFFFF">
                      <a:lumMod val="50000"/>
                    </a:srgbClr>
                  </a:solidFill>
                  <a:latin typeface="Open Sans" charset="0"/>
                  <a:ea typeface="Open Sans" charset="0"/>
                  <a:cs typeface="Open Sans" charset="0"/>
                </a:rPr>
                <a:t> der </a:t>
              </a:r>
              <a:r>
                <a:rPr lang="en-US" sz="867" kern="1200" dirty="0" err="1">
                  <a:solidFill>
                    <a:srgbClr val="FFFFFF">
                      <a:lumMod val="50000"/>
                    </a:srgbClr>
                  </a:solidFill>
                  <a:latin typeface="Open Sans" charset="0"/>
                  <a:ea typeface="Open Sans" charset="0"/>
                  <a:cs typeface="Open Sans" charset="0"/>
                </a:rPr>
                <a:t>Umstellung</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überhaubt</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möglich</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ist</a:t>
              </a:r>
              <a:r>
                <a:rPr lang="en-US" sz="867" kern="1200" dirty="0">
                  <a:solidFill>
                    <a:srgbClr val="FFFFFF">
                      <a:lumMod val="50000"/>
                    </a:srgbClr>
                  </a:solidFill>
                  <a:latin typeface="Open Sans" charset="0"/>
                  <a:ea typeface="Open Sans" charset="0"/>
                  <a:cs typeface="Open Sans" charset="0"/>
                </a:rPr>
                <a:t>.</a:t>
              </a:r>
              <a:endParaRPr lang="ru-RU" sz="867" kern="1200" dirty="0">
                <a:solidFill>
                  <a:srgbClr val="FFFFFF">
                    <a:lumMod val="50000"/>
                  </a:srgbClr>
                </a:solidFill>
                <a:latin typeface="Open Sans" charset="0"/>
                <a:ea typeface="Open Sans" charset="0"/>
                <a:cs typeface="Open Sans" charset="0"/>
              </a:endParaRPr>
            </a:p>
          </p:txBody>
        </p:sp>
      </p:grpSp>
      <p:grpSp>
        <p:nvGrpSpPr>
          <p:cNvPr id="5" name="Группа 4"/>
          <p:cNvGrpSpPr/>
          <p:nvPr/>
        </p:nvGrpSpPr>
        <p:grpSpPr>
          <a:xfrm>
            <a:off x="7111370" y="4515895"/>
            <a:ext cx="4718742" cy="1063934"/>
            <a:chOff x="5333528" y="3386918"/>
            <a:chExt cx="3539057" cy="797950"/>
          </a:xfrm>
        </p:grpSpPr>
        <p:sp>
          <p:nvSpPr>
            <p:cNvPr id="49" name="TextBox 48"/>
            <p:cNvSpPr txBox="1"/>
            <p:nvPr/>
          </p:nvSpPr>
          <p:spPr>
            <a:xfrm>
              <a:off x="5333528" y="3386918"/>
              <a:ext cx="2069317" cy="253916"/>
            </a:xfrm>
            <a:prstGeom prst="rect">
              <a:avLst/>
            </a:prstGeom>
            <a:noFill/>
          </p:spPr>
          <p:txBody>
            <a:bodyPr wrap="none" rtlCol="0">
              <a:spAutoFit/>
            </a:bodyPr>
            <a:lstStyle/>
            <a:p>
              <a:pPr defTabSz="914377">
                <a:buClrTx/>
              </a:pPr>
              <a:r>
                <a:rPr lang="en-US" sz="1600" kern="1200" dirty="0" err="1">
                  <a:solidFill>
                    <a:srgbClr val="383838"/>
                  </a:solidFill>
                  <a:latin typeface="Bebas Neue" charset="0"/>
                  <a:ea typeface="Bebas Neue" charset="0"/>
                  <a:cs typeface="Bebas Neue" charset="0"/>
                </a:rPr>
                <a:t>Fehlendes</a:t>
              </a:r>
              <a:r>
                <a:rPr lang="en-US" sz="1600" kern="1200" dirty="0">
                  <a:solidFill>
                    <a:srgbClr val="383838"/>
                  </a:solidFill>
                  <a:latin typeface="Bebas Neue" charset="0"/>
                  <a:ea typeface="Bebas Neue" charset="0"/>
                  <a:cs typeface="Bebas Neue" charset="0"/>
                </a:rPr>
                <a:t> Know-How </a:t>
              </a:r>
              <a:r>
                <a:rPr lang="en-US" sz="1600" kern="1200" dirty="0" err="1">
                  <a:solidFill>
                    <a:srgbClr val="383838"/>
                  </a:solidFill>
                  <a:latin typeface="Bebas Neue" charset="0"/>
                  <a:ea typeface="Bebas Neue" charset="0"/>
                  <a:cs typeface="Bebas Neue" charset="0"/>
                </a:rPr>
                <a:t>im</a:t>
              </a:r>
              <a:r>
                <a:rPr lang="en-US" sz="1600" kern="1200" dirty="0">
                  <a:solidFill>
                    <a:srgbClr val="383838"/>
                  </a:solidFill>
                  <a:latin typeface="Bebas Neue" charset="0"/>
                  <a:ea typeface="Bebas Neue" charset="0"/>
                  <a:cs typeface="Bebas Neue" charset="0"/>
                </a:rPr>
                <a:t> </a:t>
              </a:r>
              <a:r>
                <a:rPr lang="en-US" sz="1600" kern="1200" dirty="0" err="1">
                  <a:solidFill>
                    <a:srgbClr val="383838"/>
                  </a:solidFill>
                  <a:latin typeface="Bebas Neue" charset="0"/>
                  <a:ea typeface="Bebas Neue" charset="0"/>
                  <a:cs typeface="Bebas Neue" charset="0"/>
                </a:rPr>
                <a:t>Unternehmen</a:t>
              </a:r>
              <a:endParaRPr lang="ru-RU" sz="1600" kern="1200" dirty="0">
                <a:solidFill>
                  <a:srgbClr val="383838"/>
                </a:solidFill>
                <a:latin typeface="Bebas Neue" charset="0"/>
                <a:ea typeface="Bebas Neue" charset="0"/>
                <a:cs typeface="Bebas Neue" charset="0"/>
              </a:endParaRPr>
            </a:p>
          </p:txBody>
        </p:sp>
        <p:sp>
          <p:nvSpPr>
            <p:cNvPr id="50" name="TextBox 49"/>
            <p:cNvSpPr txBox="1"/>
            <p:nvPr/>
          </p:nvSpPr>
          <p:spPr>
            <a:xfrm>
              <a:off x="5344193" y="3681173"/>
              <a:ext cx="3528392" cy="503695"/>
            </a:xfrm>
            <a:prstGeom prst="rect">
              <a:avLst/>
            </a:prstGeom>
            <a:noFill/>
          </p:spPr>
          <p:txBody>
            <a:bodyPr wrap="square" rtlCol="0">
              <a:spAutoFit/>
            </a:bodyPr>
            <a:lstStyle/>
            <a:p>
              <a:pPr defTabSz="914377">
                <a:lnSpc>
                  <a:spcPct val="150000"/>
                </a:lnSpc>
                <a:buClrTx/>
              </a:pPr>
              <a:r>
                <a:rPr lang="en-US" sz="867" kern="1200" dirty="0">
                  <a:solidFill>
                    <a:srgbClr val="FFFFFF">
                      <a:lumMod val="50000"/>
                    </a:srgbClr>
                  </a:solidFill>
                  <a:latin typeface="Open Sans" charset="0"/>
                  <a:ea typeface="Open Sans" charset="0"/>
                  <a:cs typeface="Open Sans" charset="0"/>
                </a:rPr>
                <a:t>Wissen </a:t>
              </a:r>
              <a:r>
                <a:rPr lang="en-US" sz="867" kern="1200" dirty="0" err="1">
                  <a:solidFill>
                    <a:srgbClr val="FFFFFF">
                      <a:lumMod val="50000"/>
                    </a:srgbClr>
                  </a:solidFill>
                  <a:latin typeface="Open Sans" charset="0"/>
                  <a:ea typeface="Open Sans" charset="0"/>
                  <a:cs typeface="Open Sans" charset="0"/>
                </a:rPr>
                <a:t>ist</a:t>
              </a:r>
              <a:r>
                <a:rPr lang="en-US" sz="867" kern="1200" dirty="0">
                  <a:solidFill>
                    <a:srgbClr val="FFFFFF">
                      <a:lumMod val="50000"/>
                    </a:srgbClr>
                  </a:solidFill>
                  <a:latin typeface="Open Sans" charset="0"/>
                  <a:ea typeface="Open Sans" charset="0"/>
                  <a:cs typeface="Open Sans" charset="0"/>
                </a:rPr>
                <a:t> in der IT </a:t>
              </a:r>
              <a:r>
                <a:rPr lang="en-US" sz="867" kern="1200" dirty="0" err="1">
                  <a:solidFill>
                    <a:srgbClr val="FFFFFF">
                      <a:lumMod val="50000"/>
                    </a:srgbClr>
                  </a:solidFill>
                  <a:latin typeface="Open Sans" charset="0"/>
                  <a:ea typeface="Open Sans" charset="0"/>
                  <a:cs typeface="Open Sans" charset="0"/>
                </a:rPr>
                <a:t>alles</a:t>
              </a:r>
              <a:r>
                <a:rPr lang="en-US" sz="867" kern="1200" dirty="0">
                  <a:solidFill>
                    <a:srgbClr val="FFFFFF">
                      <a:lumMod val="50000"/>
                    </a:srgbClr>
                  </a:solidFill>
                  <a:latin typeface="Open Sans" charset="0"/>
                  <a:ea typeface="Open Sans" charset="0"/>
                  <a:cs typeface="Open Sans" charset="0"/>
                </a:rPr>
                <a:t>, und </a:t>
              </a:r>
              <a:r>
                <a:rPr lang="en-US" sz="867" kern="1200" dirty="0" err="1">
                  <a:solidFill>
                    <a:srgbClr val="FFFFFF">
                      <a:lumMod val="50000"/>
                    </a:srgbClr>
                  </a:solidFill>
                  <a:latin typeface="Open Sans" charset="0"/>
                  <a:ea typeface="Open Sans" charset="0"/>
                  <a:cs typeface="Open Sans" charset="0"/>
                </a:rPr>
                <a:t>besonders</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im</a:t>
              </a:r>
              <a:r>
                <a:rPr lang="en-US" sz="867" kern="1200" dirty="0">
                  <a:solidFill>
                    <a:srgbClr val="FFFFFF">
                      <a:lumMod val="50000"/>
                    </a:srgbClr>
                  </a:solidFill>
                  <a:latin typeface="Open Sans" charset="0"/>
                  <a:ea typeface="Open Sans" charset="0"/>
                  <a:cs typeface="Open Sans" charset="0"/>
                </a:rPr>
                <a:t> Falle von Kubernetes </a:t>
              </a:r>
              <a:r>
                <a:rPr lang="en-US" sz="867" kern="1200" dirty="0" err="1">
                  <a:solidFill>
                    <a:srgbClr val="FFFFFF">
                      <a:lumMod val="50000"/>
                    </a:srgbClr>
                  </a:solidFill>
                  <a:latin typeface="Open Sans" charset="0"/>
                  <a:ea typeface="Open Sans" charset="0"/>
                  <a:cs typeface="Open Sans" charset="0"/>
                </a:rPr>
                <a:t>fehlt</a:t>
              </a:r>
              <a:r>
                <a:rPr lang="en-US" sz="867" kern="1200" dirty="0">
                  <a:solidFill>
                    <a:srgbClr val="FFFFFF">
                      <a:lumMod val="50000"/>
                    </a:srgbClr>
                  </a:solidFill>
                  <a:latin typeface="Open Sans" charset="0"/>
                  <a:ea typeface="Open Sans" charset="0"/>
                  <a:cs typeface="Open Sans" charset="0"/>
                </a:rPr>
                <a:t> an </a:t>
              </a:r>
              <a:r>
                <a:rPr lang="en-US" sz="867" kern="1200" dirty="0" err="1">
                  <a:solidFill>
                    <a:srgbClr val="FFFFFF">
                      <a:lumMod val="50000"/>
                    </a:srgbClr>
                  </a:solidFill>
                  <a:latin typeface="Open Sans" charset="0"/>
                  <a:ea typeface="Open Sans" charset="0"/>
                  <a:cs typeface="Open Sans" charset="0"/>
                </a:rPr>
                <a:t>vielen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Stellen</a:t>
              </a:r>
              <a:r>
                <a:rPr lang="en-US" sz="867" kern="1200" dirty="0">
                  <a:solidFill>
                    <a:srgbClr val="FFFFFF">
                      <a:lumMod val="50000"/>
                    </a:srgbClr>
                  </a:solidFill>
                  <a:latin typeface="Open Sans" charset="0"/>
                  <a:ea typeface="Open Sans" charset="0"/>
                  <a:cs typeface="Open Sans" charset="0"/>
                </a:rPr>
                <a:t> das Know-How um die </a:t>
              </a:r>
              <a:r>
                <a:rPr lang="en-US" sz="867" kern="1200" dirty="0" err="1">
                  <a:solidFill>
                    <a:srgbClr val="FFFFFF">
                      <a:lumMod val="50000"/>
                    </a:srgbClr>
                  </a:solidFill>
                  <a:latin typeface="Open Sans" charset="0"/>
                  <a:ea typeface="Open Sans" charset="0"/>
                  <a:cs typeface="Open Sans" charset="0"/>
                </a:rPr>
                <a:t>Umsetzung</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durchzufüjhren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Hierfür</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müssen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Schulungen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bzw</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Experten</a:t>
              </a:r>
              <a:r>
                <a:rPr lang="en-US" sz="867" kern="1200" dirty="0">
                  <a:solidFill>
                    <a:srgbClr val="FFFFFF">
                      <a:lumMod val="50000"/>
                    </a:srgbClr>
                  </a:solidFill>
                  <a:latin typeface="Open Sans" charset="0"/>
                  <a:ea typeface="Open Sans" charset="0"/>
                  <a:cs typeface="Open Sans" charset="0"/>
                </a:rPr>
                <a:t> ran </a:t>
              </a:r>
              <a:r>
                <a:rPr lang="en-US" sz="867" kern="1200" dirty="0" err="1">
                  <a:solidFill>
                    <a:srgbClr val="FFFFFF">
                      <a:lumMod val="50000"/>
                    </a:srgbClr>
                  </a:solidFill>
                  <a:latin typeface="Open Sans" charset="0"/>
                  <a:ea typeface="Open Sans" charset="0"/>
                  <a:cs typeface="Open Sans" charset="0"/>
                </a:rPr>
                <a:t>gezogen</a:t>
              </a:r>
              <a:r>
                <a:rPr lang="en-US" sz="867" kern="1200" dirty="0">
                  <a:solidFill>
                    <a:srgbClr val="FFFFFF">
                      <a:lumMod val="50000"/>
                    </a:srgbClr>
                  </a:solidFill>
                  <a:latin typeface="Open Sans" charset="0"/>
                  <a:ea typeface="Open Sans" charset="0"/>
                  <a:cs typeface="Open Sans" charset="0"/>
                </a:rPr>
                <a:t> </a:t>
              </a:r>
              <a:r>
                <a:rPr lang="en-US" sz="867" kern="1200" dirty="0" err="1">
                  <a:solidFill>
                    <a:srgbClr val="FFFFFF">
                      <a:lumMod val="50000"/>
                    </a:srgbClr>
                  </a:solidFill>
                  <a:latin typeface="Open Sans" charset="0"/>
                  <a:ea typeface="Open Sans" charset="0"/>
                  <a:cs typeface="Open Sans" charset="0"/>
                </a:rPr>
                <a:t>werde</a:t>
              </a:r>
              <a:r>
                <a:rPr lang="en-US" sz="867" kern="1200" dirty="0">
                  <a:solidFill>
                    <a:srgbClr val="FFFFFF">
                      <a:lumMod val="50000"/>
                    </a:srgbClr>
                  </a:solidFill>
                  <a:latin typeface="Open Sans" charset="0"/>
                  <a:ea typeface="Open Sans" charset="0"/>
                  <a:cs typeface="Open Sans" charset="0"/>
                </a:rPr>
                <a:t>.</a:t>
              </a:r>
              <a:endParaRPr lang="ru-RU" sz="867" kern="1200" dirty="0">
                <a:solidFill>
                  <a:srgbClr val="FFFFFF">
                    <a:lumMod val="50000"/>
                  </a:srgbClr>
                </a:solidFill>
                <a:latin typeface="Open Sans" charset="0"/>
                <a:ea typeface="Open Sans" charset="0"/>
                <a:cs typeface="Open Sans" charset="0"/>
              </a:endParaRPr>
            </a:p>
          </p:txBody>
        </p:sp>
      </p:grpSp>
      <p:grpSp>
        <p:nvGrpSpPr>
          <p:cNvPr id="26" name="Группа 25"/>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8" name="TextBox 27"/>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38</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6841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900" decel="100000" fill="hold"/>
                                        <p:tgtEl>
                                          <p:spTgt spid="5"/>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a:extLst>
              <a:ext uri="{FF2B5EF4-FFF2-40B4-BE49-F238E27FC236}">
                <a16:creationId xmlns:a16="http://schemas.microsoft.com/office/drawing/2014/main" id="{74BB0696-658C-ECB7-2A1E-B3A1099E175D}"/>
              </a:ext>
            </a:extLst>
          </p:cNvPr>
          <p:cNvPicPr>
            <a:picLocks noGrp="1" noChangeAspect="1"/>
          </p:cNvPicPr>
          <p:nvPr>
            <p:ph type="pic" sz="quarter" idx="10"/>
          </p:nvPr>
        </p:nvPicPr>
        <p:blipFill>
          <a:blip r:embed="rId2"/>
          <a:srcRect l="8210" r="8210"/>
          <a:stretch>
            <a:fillRect/>
          </a:stretch>
        </p:blipFill>
        <p:spPr>
          <a:xfrm>
            <a:off x="0" y="0"/>
            <a:ext cx="12192000" cy="6858000"/>
          </a:xfrm>
        </p:spPr>
      </p:pic>
      <p:grpSp>
        <p:nvGrpSpPr>
          <p:cNvPr id="2" name="Группа 1"/>
          <p:cNvGrpSpPr/>
          <p:nvPr/>
        </p:nvGrpSpPr>
        <p:grpSpPr>
          <a:xfrm>
            <a:off x="3154028" y="4498182"/>
            <a:ext cx="8640960" cy="1724703"/>
            <a:chOff x="2339752" y="2715765"/>
            <a:chExt cx="6480720" cy="2160241"/>
          </a:xfrm>
        </p:grpSpPr>
        <p:sp>
          <p:nvSpPr>
            <p:cNvPr id="6" name="Прямоугольник 5"/>
            <p:cNvSpPr/>
            <p:nvPr/>
          </p:nvSpPr>
          <p:spPr>
            <a:xfrm>
              <a:off x="2339752" y="2715766"/>
              <a:ext cx="6480720"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Прямоугольник 6"/>
            <p:cNvSpPr/>
            <p:nvPr/>
          </p:nvSpPr>
          <p:spPr>
            <a:xfrm>
              <a:off x="2483768" y="2715765"/>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2443648" y="3075806"/>
              <a:ext cx="2356655" cy="253916"/>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Was </a:t>
              </a:r>
              <a:r>
                <a:rPr lang="en-US" sz="1600" kern="1200" dirty="0" err="1">
                  <a:solidFill>
                    <a:srgbClr val="383838"/>
                  </a:solidFill>
                  <a:latin typeface="Bebas Neue" charset="0"/>
                  <a:ea typeface="Bebas Neue" charset="0"/>
                  <a:cs typeface="Bebas Neue" charset="0"/>
                </a:rPr>
                <a:t>ist</a:t>
              </a:r>
              <a:r>
                <a:rPr lang="en-US" sz="1600" kern="1200" dirty="0">
                  <a:solidFill>
                    <a:srgbClr val="383838"/>
                  </a:solidFill>
                  <a:latin typeface="Bebas Neue" charset="0"/>
                  <a:ea typeface="Bebas Neue" charset="0"/>
                  <a:cs typeface="Bebas Neue" charset="0"/>
                </a:rPr>
                <a:t> nun </a:t>
              </a:r>
              <a:r>
                <a:rPr lang="en-US" sz="1600" kern="1200" dirty="0" err="1">
                  <a:solidFill>
                    <a:srgbClr val="383838"/>
                  </a:solidFill>
                  <a:latin typeface="Bebas Neue" charset="0"/>
                  <a:ea typeface="Bebas Neue" charset="0"/>
                  <a:cs typeface="Bebas Neue" charset="0"/>
                </a:rPr>
                <a:t>besser</a:t>
              </a:r>
              <a:r>
                <a:rPr lang="en-US" sz="1600" kern="1200" dirty="0">
                  <a:solidFill>
                    <a:srgbClr val="383838"/>
                  </a:solidFill>
                  <a:latin typeface="Bebas Neue" charset="0"/>
                  <a:ea typeface="Bebas Neue" charset="0"/>
                  <a:cs typeface="Bebas Neue" charset="0"/>
                </a:rPr>
                <a:t> Swam </a:t>
              </a:r>
              <a:r>
                <a:rPr lang="en-US" sz="1600" kern="1200" dirty="0" err="1">
                  <a:solidFill>
                    <a:srgbClr val="383838"/>
                  </a:solidFill>
                  <a:latin typeface="Bebas Neue" charset="0"/>
                  <a:ea typeface="Bebas Neue" charset="0"/>
                  <a:cs typeface="Bebas Neue" charset="0"/>
                </a:rPr>
                <a:t>oder</a:t>
              </a:r>
              <a:r>
                <a:rPr lang="en-US" sz="1600" kern="1200" dirty="0">
                  <a:solidFill>
                    <a:srgbClr val="383838"/>
                  </a:solidFill>
                  <a:latin typeface="Bebas Neue" charset="0"/>
                  <a:ea typeface="Bebas Neue" charset="0"/>
                  <a:cs typeface="Bebas Neue" charset="0"/>
                </a:rPr>
                <a:t> Kubernetes?</a:t>
              </a:r>
              <a:endParaRPr lang="ru-RU" sz="1600" kern="1200" dirty="0">
                <a:solidFill>
                  <a:srgbClr val="383838"/>
                </a:solidFill>
                <a:latin typeface="Bebas Neue" charset="0"/>
                <a:ea typeface="Bebas Neue" charset="0"/>
                <a:cs typeface="Bebas Neue" charset="0"/>
              </a:endParaRPr>
            </a:p>
          </p:txBody>
        </p:sp>
        <p:sp>
          <p:nvSpPr>
            <p:cNvPr id="10" name="TextBox 9"/>
            <p:cNvSpPr txBox="1"/>
            <p:nvPr/>
          </p:nvSpPr>
          <p:spPr>
            <a:xfrm>
              <a:off x="2443648" y="3414869"/>
              <a:ext cx="6088792" cy="746984"/>
            </a:xfrm>
            <a:prstGeom prst="rect">
              <a:avLst/>
            </a:prstGeom>
            <a:noFill/>
          </p:spPr>
          <p:txBody>
            <a:bodyPr wrap="square" rtlCol="0">
              <a:spAutoFit/>
            </a:bodyPr>
            <a:lstStyle/>
            <a:p>
              <a:pPr defTabSz="914377">
                <a:lnSpc>
                  <a:spcPct val="150000"/>
                </a:lnSpc>
                <a:buClrTx/>
              </a:pPr>
              <a:r>
                <a:rPr lang="en-US" sz="800" kern="1200" dirty="0" err="1">
                  <a:solidFill>
                    <a:srgbClr val="FFFFFF">
                      <a:lumMod val="50000"/>
                    </a:srgbClr>
                  </a:solidFill>
                  <a:latin typeface="Open Sans" charset="0"/>
                  <a:ea typeface="Open Sans" charset="0"/>
                  <a:cs typeface="Open Sans" charset="0"/>
                </a:rPr>
                <a:t>Diese</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Frage</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ohne</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Kontext</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zu</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beantworten</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ist</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unmöglich</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Beide</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technologien</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haben</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ihren</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Anwendungsbereich</a:t>
              </a:r>
              <a:r>
                <a:rPr lang="en-US" sz="800" kern="1200" dirty="0">
                  <a:solidFill>
                    <a:srgbClr val="FFFFFF">
                      <a:lumMod val="50000"/>
                    </a:srgbClr>
                  </a:solidFill>
                  <a:latin typeface="Open Sans" charset="0"/>
                  <a:ea typeface="Open Sans" charset="0"/>
                  <a:cs typeface="Open Sans" charset="0"/>
                </a:rPr>
                <a:t>, und </a:t>
              </a:r>
              <a:r>
                <a:rPr lang="en-US" sz="800" kern="1200" dirty="0" err="1">
                  <a:solidFill>
                    <a:srgbClr val="FFFFFF">
                      <a:lumMod val="50000"/>
                    </a:srgbClr>
                  </a:solidFill>
                  <a:latin typeface="Open Sans" charset="0"/>
                  <a:ea typeface="Open Sans" charset="0"/>
                  <a:cs typeface="Open Sans" charset="0"/>
                </a:rPr>
                <a:t>beide</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Anwendungsbereiche</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überlappen</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sich</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zum</a:t>
              </a:r>
              <a:r>
                <a:rPr lang="en-US" sz="800" kern="1200" dirty="0">
                  <a:solidFill>
                    <a:srgbClr val="FFFFFF">
                      <a:lumMod val="50000"/>
                    </a:srgbClr>
                  </a:solidFill>
                  <a:latin typeface="Open Sans" charset="0"/>
                  <a:ea typeface="Open Sans" charset="0"/>
                  <a:cs typeface="Open Sans" charset="0"/>
                </a:rPr>
                <a:t> Teil. </a:t>
              </a:r>
              <a:r>
                <a:rPr lang="en-US" sz="800" kern="1200" dirty="0" err="1">
                  <a:solidFill>
                    <a:srgbClr val="FFFFFF">
                      <a:lumMod val="50000"/>
                    </a:srgbClr>
                  </a:solidFill>
                  <a:latin typeface="Open Sans" charset="0"/>
                  <a:ea typeface="Open Sans" charset="0"/>
                  <a:cs typeface="Open Sans" charset="0"/>
                </a:rPr>
                <a:t>Im</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wesentlichen</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kommt</a:t>
              </a:r>
              <a:r>
                <a:rPr lang="en-US" sz="800" kern="1200" dirty="0">
                  <a:solidFill>
                    <a:srgbClr val="FFFFFF">
                      <a:lumMod val="50000"/>
                    </a:srgbClr>
                  </a:solidFill>
                  <a:latin typeface="Open Sans" charset="0"/>
                  <a:ea typeface="Open Sans" charset="0"/>
                  <a:cs typeface="Open Sans" charset="0"/>
                </a:rPr>
                <a:t> es </a:t>
              </a:r>
              <a:r>
                <a:rPr lang="en-US" sz="800" kern="1200" dirty="0" err="1">
                  <a:solidFill>
                    <a:srgbClr val="FFFFFF">
                      <a:lumMod val="50000"/>
                    </a:srgbClr>
                  </a:solidFill>
                  <a:latin typeface="Open Sans" charset="0"/>
                  <a:ea typeface="Open Sans" charset="0"/>
                  <a:cs typeface="Open Sans" charset="0"/>
                </a:rPr>
                <a:t>aber</a:t>
              </a:r>
              <a:r>
                <a:rPr lang="en-US" sz="800" kern="1200" dirty="0">
                  <a:solidFill>
                    <a:srgbClr val="FFFFFF">
                      <a:lumMod val="50000"/>
                    </a:srgbClr>
                  </a:solidFill>
                  <a:latin typeface="Open Sans" charset="0"/>
                  <a:ea typeface="Open Sans" charset="0"/>
                  <a:cs typeface="Open Sans" charset="0"/>
                </a:rPr>
                <a:t> auf die </a:t>
              </a:r>
              <a:r>
                <a:rPr lang="en-US" sz="800" kern="1200" dirty="0" err="1">
                  <a:solidFill>
                    <a:srgbClr val="FFFFFF">
                      <a:lumMod val="50000"/>
                    </a:srgbClr>
                  </a:solidFill>
                  <a:latin typeface="Open Sans" charset="0"/>
                  <a:ea typeface="Open Sans" charset="0"/>
                  <a:cs typeface="Open Sans" charset="0"/>
                </a:rPr>
                <a:t>größe</a:t>
              </a:r>
              <a:r>
                <a:rPr lang="en-US" sz="800" kern="1200" dirty="0">
                  <a:solidFill>
                    <a:srgbClr val="FFFFFF">
                      <a:lumMod val="50000"/>
                    </a:srgbClr>
                  </a:solidFill>
                  <a:latin typeface="Open Sans" charset="0"/>
                  <a:ea typeface="Open Sans" charset="0"/>
                  <a:cs typeface="Open Sans" charset="0"/>
                </a:rPr>
                <a:t> des </a:t>
              </a:r>
              <a:r>
                <a:rPr lang="en-US" sz="800" kern="1200" dirty="0" err="1">
                  <a:solidFill>
                    <a:srgbClr val="FFFFFF">
                      <a:lumMod val="50000"/>
                    </a:srgbClr>
                  </a:solidFill>
                  <a:latin typeface="Open Sans" charset="0"/>
                  <a:ea typeface="Open Sans" charset="0"/>
                  <a:cs typeface="Open Sans" charset="0"/>
                </a:rPr>
                <a:t>Produkts</a:t>
              </a:r>
              <a:r>
                <a:rPr lang="en-US" sz="800" kern="1200" dirty="0">
                  <a:solidFill>
                    <a:srgbClr val="FFFFFF">
                      <a:lumMod val="50000"/>
                    </a:srgbClr>
                  </a:solidFill>
                  <a:latin typeface="Open Sans" charset="0"/>
                  <a:ea typeface="Open Sans" charset="0"/>
                  <a:cs typeface="Open Sans" charset="0"/>
                </a:rPr>
                <a:t> / </a:t>
              </a:r>
              <a:r>
                <a:rPr lang="en-US" sz="800" kern="1200" dirty="0" err="1">
                  <a:solidFill>
                    <a:srgbClr val="FFFFFF">
                      <a:lumMod val="50000"/>
                    </a:srgbClr>
                  </a:solidFill>
                  <a:latin typeface="Open Sans" charset="0"/>
                  <a:ea typeface="Open Sans" charset="0"/>
                  <a:cs typeface="Open Sans" charset="0"/>
                </a:rPr>
                <a:t>Anwendung</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sowie</a:t>
              </a:r>
              <a:r>
                <a:rPr lang="en-US" sz="800" kern="1200" dirty="0">
                  <a:solidFill>
                    <a:srgbClr val="FFFFFF">
                      <a:lumMod val="50000"/>
                    </a:srgbClr>
                  </a:solidFill>
                  <a:latin typeface="Open Sans" charset="0"/>
                  <a:ea typeface="Open Sans" charset="0"/>
                  <a:cs typeface="Open Sans" charset="0"/>
                </a:rPr>
                <a:t> die </a:t>
              </a:r>
              <a:r>
                <a:rPr lang="en-US" sz="800" kern="1200" dirty="0" err="1">
                  <a:solidFill>
                    <a:srgbClr val="FFFFFF">
                      <a:lumMod val="50000"/>
                    </a:srgbClr>
                  </a:solidFill>
                  <a:latin typeface="Open Sans" charset="0"/>
                  <a:ea typeface="Open Sans" charset="0"/>
                  <a:cs typeface="Open Sans" charset="0"/>
                </a:rPr>
                <a:t>Komplexität</a:t>
              </a:r>
              <a:r>
                <a:rPr lang="en-US" sz="800" kern="1200" dirty="0">
                  <a:solidFill>
                    <a:srgbClr val="FFFFFF">
                      <a:lumMod val="50000"/>
                    </a:srgbClr>
                  </a:solidFill>
                  <a:latin typeface="Open Sans" charset="0"/>
                  <a:ea typeface="Open Sans" charset="0"/>
                  <a:cs typeface="Open Sans" charset="0"/>
                </a:rPr>
                <a:t> der </a:t>
              </a:r>
              <a:r>
                <a:rPr lang="en-US" sz="800" kern="1200" dirty="0" err="1">
                  <a:solidFill>
                    <a:srgbClr val="FFFFFF">
                      <a:lumMod val="50000"/>
                    </a:srgbClr>
                  </a:solidFill>
                  <a:latin typeface="Open Sans" charset="0"/>
                  <a:ea typeface="Open Sans" charset="0"/>
                  <a:cs typeface="Open Sans" charset="0"/>
                </a:rPr>
                <a:t>Umsetzung</a:t>
              </a:r>
              <a:r>
                <a:rPr lang="en-US" sz="800" kern="1200" dirty="0">
                  <a:solidFill>
                    <a:srgbClr val="FFFFFF">
                      <a:lumMod val="50000"/>
                    </a:srgbClr>
                  </a:solidFill>
                  <a:latin typeface="Open Sans" charset="0"/>
                  <a:ea typeface="Open Sans" charset="0"/>
                  <a:cs typeface="Open Sans" charset="0"/>
                </a:rPr>
                <a:t>.</a:t>
              </a:r>
            </a:p>
            <a:p>
              <a:pPr defTabSz="914377">
                <a:lnSpc>
                  <a:spcPct val="150000"/>
                </a:lnSpc>
                <a:buClrTx/>
              </a:pPr>
              <a:endParaRPr lang="en-US"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en-US" sz="800" kern="1200" dirty="0">
                  <a:solidFill>
                    <a:srgbClr val="FFFFFF">
                      <a:lumMod val="50000"/>
                    </a:srgbClr>
                  </a:solidFill>
                  <a:latin typeface="Open Sans" charset="0"/>
                  <a:ea typeface="Open Sans" charset="0"/>
                  <a:cs typeface="Open Sans" charset="0"/>
                </a:rPr>
                <a:t>In den moisten </a:t>
              </a:r>
              <a:r>
                <a:rPr lang="en-US" sz="800" kern="1200" dirty="0" err="1">
                  <a:solidFill>
                    <a:srgbClr val="FFFFFF">
                      <a:lumMod val="50000"/>
                    </a:srgbClr>
                  </a:solidFill>
                  <a:latin typeface="Open Sans" charset="0"/>
                  <a:ea typeface="Open Sans" charset="0"/>
                  <a:cs typeface="Open Sans" charset="0"/>
                </a:rPr>
                <a:t>großen</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Unternhemn</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kommt</a:t>
              </a:r>
              <a:r>
                <a:rPr lang="en-US" sz="800" kern="1200" dirty="0">
                  <a:solidFill>
                    <a:srgbClr val="FFFFFF">
                      <a:lumMod val="50000"/>
                    </a:srgbClr>
                  </a:solidFill>
                  <a:latin typeface="Open Sans" charset="0"/>
                  <a:ea typeface="Open Sans" charset="0"/>
                  <a:cs typeface="Open Sans" charset="0"/>
                </a:rPr>
                <a:t> Kubernetes </a:t>
              </a:r>
              <a:r>
                <a:rPr lang="en-US" sz="800" kern="1200" dirty="0" err="1">
                  <a:solidFill>
                    <a:srgbClr val="FFFFFF">
                      <a:lumMod val="50000"/>
                    </a:srgbClr>
                  </a:solidFill>
                  <a:latin typeface="Open Sans" charset="0"/>
                  <a:ea typeface="Open Sans" charset="0"/>
                  <a:cs typeface="Open Sans" charset="0"/>
                </a:rPr>
                <a:t>heutzutage</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zum</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Einsatz</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Jedoch</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gibt</a:t>
              </a:r>
              <a:r>
                <a:rPr lang="en-US" sz="800" kern="1200" dirty="0">
                  <a:solidFill>
                    <a:srgbClr val="FFFFFF">
                      <a:lumMod val="50000"/>
                    </a:srgbClr>
                  </a:solidFill>
                  <a:latin typeface="Open Sans" charset="0"/>
                  <a:ea typeface="Open Sans" charset="0"/>
                  <a:cs typeface="Open Sans" charset="0"/>
                </a:rPr>
                <a:t> es </a:t>
              </a:r>
              <a:r>
                <a:rPr lang="en-US" sz="800" kern="1200" dirty="0" err="1">
                  <a:solidFill>
                    <a:srgbClr val="FFFFFF">
                      <a:lumMod val="50000"/>
                    </a:srgbClr>
                  </a:solidFill>
                  <a:latin typeface="Open Sans" charset="0"/>
                  <a:ea typeface="Open Sans" charset="0"/>
                  <a:cs typeface="Open Sans" charset="0"/>
                </a:rPr>
                <a:t>viele</a:t>
              </a:r>
              <a:r>
                <a:rPr lang="en-US" sz="800" kern="1200" dirty="0">
                  <a:solidFill>
                    <a:srgbClr val="FFFFFF">
                      <a:lumMod val="50000"/>
                    </a:srgbClr>
                  </a:solidFill>
                  <a:latin typeface="Open Sans" charset="0"/>
                  <a:ea typeface="Open Sans" charset="0"/>
                  <a:cs typeface="Open Sans" charset="0"/>
                </a:rPr>
                <a:t> die Swarm </a:t>
              </a:r>
              <a:r>
                <a:rPr lang="en-US" sz="800" kern="1200" dirty="0" err="1">
                  <a:solidFill>
                    <a:srgbClr val="FFFFFF">
                      <a:lumMod val="50000"/>
                    </a:srgbClr>
                  </a:solidFill>
                  <a:latin typeface="Open Sans" charset="0"/>
                  <a:ea typeface="Open Sans" charset="0"/>
                  <a:cs typeface="Open Sans" charset="0"/>
                </a:rPr>
                <a:t>noch</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benutzen</a:t>
              </a:r>
              <a:r>
                <a:rPr lang="en-US" sz="800" kern="1200" dirty="0">
                  <a:solidFill>
                    <a:srgbClr val="FFFFFF">
                      <a:lumMod val="50000"/>
                    </a:srgbClr>
                  </a:solidFill>
                  <a:latin typeface="Open Sans" charset="0"/>
                  <a:ea typeface="Open Sans" charset="0"/>
                  <a:cs typeface="Open Sans" charset="0"/>
                </a:rPr>
                <a:t>. Für die </a:t>
              </a:r>
              <a:r>
                <a:rPr lang="en-US" sz="800" kern="1200" dirty="0" err="1">
                  <a:solidFill>
                    <a:srgbClr val="FFFFFF">
                      <a:lumMod val="50000"/>
                    </a:srgbClr>
                  </a:solidFill>
                  <a:latin typeface="Open Sans" charset="0"/>
                  <a:ea typeface="Open Sans" charset="0"/>
                  <a:cs typeface="Open Sans" charset="0"/>
                </a:rPr>
                <a:t>meisten</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Unternehmen</a:t>
              </a:r>
              <a:r>
                <a:rPr lang="en-US" sz="800" kern="1200" dirty="0">
                  <a:solidFill>
                    <a:srgbClr val="FFFFFF">
                      <a:lumMod val="50000"/>
                    </a:srgbClr>
                  </a:solidFill>
                  <a:latin typeface="Open Sans" charset="0"/>
                  <a:ea typeface="Open Sans" charset="0"/>
                  <a:cs typeface="Open Sans" charset="0"/>
                </a:rPr>
                <a:t> muss die </a:t>
              </a:r>
              <a:r>
                <a:rPr lang="en-US" sz="800" kern="1200" dirty="0" err="1">
                  <a:solidFill>
                    <a:srgbClr val="FFFFFF">
                      <a:lumMod val="50000"/>
                    </a:srgbClr>
                  </a:solidFill>
                  <a:latin typeface="Open Sans" charset="0"/>
                  <a:ea typeface="Open Sans" charset="0"/>
                  <a:cs typeface="Open Sans" charset="0"/>
                </a:rPr>
                <a:t>Entscheidung</a:t>
              </a:r>
              <a:r>
                <a:rPr lang="en-US" sz="800" kern="1200" dirty="0">
                  <a:solidFill>
                    <a:srgbClr val="FFFFFF">
                      <a:lumMod val="50000"/>
                    </a:srgbClr>
                  </a:solidFill>
                  <a:latin typeface="Open Sans" charset="0"/>
                  <a:ea typeface="Open Sans" charset="0"/>
                  <a:cs typeface="Open Sans" charset="0"/>
                </a:rPr>
                <a:t> intern </a:t>
              </a:r>
              <a:r>
                <a:rPr lang="en-US" sz="800" kern="1200" dirty="0" err="1">
                  <a:solidFill>
                    <a:srgbClr val="FFFFFF">
                      <a:lumMod val="50000"/>
                    </a:srgbClr>
                  </a:solidFill>
                  <a:latin typeface="Open Sans" charset="0"/>
                  <a:ea typeface="Open Sans" charset="0"/>
                  <a:cs typeface="Open Sans" charset="0"/>
                </a:rPr>
                <a:t>gefällt</a:t>
              </a:r>
              <a:r>
                <a:rPr lang="en-US" sz="800" kern="1200" dirty="0">
                  <a:solidFill>
                    <a:srgbClr val="FFFFFF">
                      <a:lumMod val="50000"/>
                    </a:srgbClr>
                  </a:solidFill>
                  <a:latin typeface="Open Sans" charset="0"/>
                  <a:ea typeface="Open Sans" charset="0"/>
                  <a:cs typeface="Open Sans" charset="0"/>
                </a:rPr>
                <a:t> </a:t>
              </a:r>
              <a:r>
                <a:rPr lang="en-US" sz="800" kern="1200" dirty="0" err="1">
                  <a:solidFill>
                    <a:srgbClr val="FFFFFF">
                      <a:lumMod val="50000"/>
                    </a:srgbClr>
                  </a:solidFill>
                  <a:latin typeface="Open Sans" charset="0"/>
                  <a:ea typeface="Open Sans" charset="0"/>
                  <a:cs typeface="Open Sans" charset="0"/>
                </a:rPr>
                <a:t>werden</a:t>
              </a:r>
              <a:r>
                <a:rPr lang="en-US" sz="800" kern="1200" dirty="0">
                  <a:solidFill>
                    <a:srgbClr val="FFFFFF">
                      <a:lumMod val="50000"/>
                    </a:srgbClr>
                  </a:solidFill>
                  <a:latin typeface="Open Sans" charset="0"/>
                  <a:ea typeface="Open Sans" charset="0"/>
                  <a:cs typeface="Open Sans" charset="0"/>
                </a:rPr>
                <a:t>.</a:t>
              </a:r>
              <a:endParaRPr lang="ru-RU" sz="800" kern="1200" dirty="0">
                <a:solidFill>
                  <a:srgbClr val="FFFFFF">
                    <a:lumMod val="50000"/>
                  </a:srgbClr>
                </a:solidFill>
                <a:latin typeface="Open Sans" charset="0"/>
                <a:ea typeface="Open Sans" charset="0"/>
                <a:cs typeface="Open Sans" charset="0"/>
              </a:endParaRPr>
            </a:p>
          </p:txBody>
        </p:sp>
      </p:grpSp>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5" name="TextBox 14"/>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39</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49262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024345"/>
            <a:ext cx="3432350" cy="954107"/>
          </a:xfrm>
          <a:prstGeom prst="rect">
            <a:avLst/>
          </a:prstGeom>
          <a:noFill/>
        </p:spPr>
        <p:txBody>
          <a:bodyPr wrap="none" rtlCol="0">
            <a:spAutoFit/>
          </a:bodyPr>
          <a:lstStyle/>
          <a:p>
            <a:pPr lvl="0"/>
            <a:r>
              <a:rPr lang="de-DE" sz="2800" dirty="0">
                <a:solidFill>
                  <a:srgbClr val="383838"/>
                </a:solidFill>
                <a:latin typeface="Bebas Neue"/>
                <a:ea typeface="Bebas Neue"/>
                <a:cs typeface="Bebas Neue"/>
                <a:sym typeface="Bebas Neue"/>
              </a:rPr>
              <a:t>Service-Architekturen mit </a:t>
            </a:r>
          </a:p>
          <a:p>
            <a:pPr lvl="0"/>
            <a:r>
              <a:rPr lang="de-DE" sz="2800" dirty="0">
                <a:solidFill>
                  <a:srgbClr val="383838"/>
                </a:solidFill>
                <a:latin typeface="Bebas Neue"/>
                <a:ea typeface="Bebas Neue"/>
                <a:cs typeface="Bebas Neue"/>
                <a:sym typeface="Bebas Neue"/>
              </a:rPr>
              <a:t>Docker </a:t>
            </a:r>
            <a:r>
              <a:rPr lang="de-DE" sz="2800" dirty="0" err="1">
                <a:solidFill>
                  <a:srgbClr val="383838"/>
                </a:solidFill>
                <a:latin typeface="Bebas Neue"/>
                <a:ea typeface="Bebas Neue"/>
                <a:cs typeface="Bebas Neue"/>
                <a:sym typeface="Bebas Neue"/>
              </a:rPr>
              <a:t>Compose</a:t>
            </a:r>
            <a:r>
              <a:rPr lang="de-DE" sz="2800" dirty="0">
                <a:solidFill>
                  <a:srgbClr val="383838"/>
                </a:solidFill>
                <a:latin typeface="Bebas Neue"/>
                <a:ea typeface="Bebas Neue"/>
                <a:cs typeface="Bebas Neue"/>
                <a:sym typeface="Bebas Neue"/>
              </a:rPr>
              <a:t> abbilden</a:t>
            </a:r>
          </a:p>
        </p:txBody>
      </p:sp>
      <p:sp>
        <p:nvSpPr>
          <p:cNvPr id="8" name="TextBox 7"/>
          <p:cNvSpPr txBox="1"/>
          <p:nvPr/>
        </p:nvSpPr>
        <p:spPr>
          <a:xfrm>
            <a:off x="585050" y="3969308"/>
            <a:ext cx="2496478" cy="367280"/>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Was ist Docker </a:t>
            </a:r>
            <a:r>
              <a:rPr lang="de-DE" sz="1333" kern="1200" dirty="0" err="1">
                <a:solidFill>
                  <a:srgbClr val="FFFFFF">
                    <a:lumMod val="50000"/>
                  </a:srgbClr>
                </a:solidFill>
                <a:latin typeface="Open Sans" charset="0"/>
                <a:ea typeface="Open Sans" charset="0"/>
                <a:cs typeface="Open Sans" charset="0"/>
              </a:rPr>
              <a:t>Compose</a:t>
            </a:r>
            <a:endParaRPr lang="de-DE" sz="1333" kern="1200" dirty="0">
              <a:solidFill>
                <a:srgbClr val="FFFFFF">
                  <a:lumMod val="50000"/>
                </a:srgbClr>
              </a:solidFill>
              <a:latin typeface="Open Sans" charset="0"/>
              <a:ea typeface="Open Sans" charset="0"/>
              <a:cs typeface="Open Sans"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4" name="Bildplatzhalter 3">
            <a:extLst>
              <a:ext uri="{FF2B5EF4-FFF2-40B4-BE49-F238E27FC236}">
                <a16:creationId xmlns:a16="http://schemas.microsoft.com/office/drawing/2014/main" id="{34AAED70-4695-595C-84E7-4B6AD1B54569}"/>
              </a:ext>
            </a:extLst>
          </p:cNvPr>
          <p:cNvPicPr>
            <a:picLocks noGrp="1" noChangeAspect="1"/>
          </p:cNvPicPr>
          <p:nvPr>
            <p:ph type="pic" sz="quarter" idx="10"/>
          </p:nvPr>
        </p:nvPicPr>
        <p:blipFill rotWithShape="1">
          <a:blip r:embed="rId2"/>
          <a:srcRect l="7498" t="-11718" r="9969" b="-11718"/>
          <a:stretch/>
        </p:blipFill>
        <p:spPr>
          <a:xfrm>
            <a:off x="4702284" y="0"/>
            <a:ext cx="7489716" cy="6858000"/>
          </a:xfrm>
          <a:solidFill>
            <a:schemeClr val="bg1"/>
          </a:solidFill>
        </p:spPr>
      </p:pic>
    </p:spTree>
    <p:extLst>
      <p:ext uri="{BB962C8B-B14F-4D97-AF65-F5344CB8AC3E}">
        <p14:creationId xmlns:p14="http://schemas.microsoft.com/office/powerpoint/2010/main" val="13856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79"/>
            <a:ext cx="4703170" cy="745817"/>
            <a:chOff x="465411" y="3651870"/>
            <a:chExt cx="3527378" cy="559363"/>
          </a:xfrm>
        </p:grpSpPr>
        <p:sp>
          <p:nvSpPr>
            <p:cNvPr id="7" name="TextBox 6"/>
            <p:cNvSpPr txBox="1"/>
            <p:nvPr/>
          </p:nvSpPr>
          <p:spPr>
            <a:xfrm>
              <a:off x="467544" y="3651870"/>
              <a:ext cx="3525245" cy="37707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Überblick Docker </a:t>
              </a: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Swarm</a:t>
              </a: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a:t>
              </a: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vs</a:t>
              </a:r>
              <a:r>
                <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 </a:t>
              </a:r>
              <a:r>
                <a:rPr kumimoji="0" lang="de-DE" sz="2667" b="0" i="0" u="none" strike="noStrike" kern="1200" cap="none" spc="0" normalizeH="0" baseline="0" noProof="0" dirty="0" err="1">
                  <a:ln>
                    <a:noFill/>
                  </a:ln>
                  <a:solidFill>
                    <a:srgbClr val="FFFFFF"/>
                  </a:solidFill>
                  <a:effectLst/>
                  <a:uLnTx/>
                  <a:uFillTx/>
                  <a:latin typeface="Bebas Neue" charset="0"/>
                  <a:ea typeface="Bebas Neue" charset="0"/>
                  <a:cs typeface="Bebas Neue" charset="0"/>
                  <a:sym typeface="Arial"/>
                </a:rPr>
                <a:t>Kubernetes</a:t>
              </a:r>
              <a:endParaRPr kumimoji="0" lang="de-DE" sz="26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sp>
          <p:nvSpPr>
            <p:cNvPr id="9" name="TextBox 8"/>
            <p:cNvSpPr txBox="1"/>
            <p:nvPr/>
          </p:nvSpPr>
          <p:spPr>
            <a:xfrm>
              <a:off x="465411" y="3971840"/>
              <a:ext cx="1646853" cy="2393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err="1">
                  <a:ln>
                    <a:noFill/>
                  </a:ln>
                  <a:solidFill>
                    <a:srgbClr val="FFFFFF"/>
                  </a:solidFill>
                  <a:effectLst/>
                  <a:uLnTx/>
                  <a:uFillTx/>
                  <a:latin typeface="Open Sans"/>
                  <a:ea typeface="Open Sans"/>
                  <a:cs typeface="Open Sans"/>
                  <a:sym typeface="Open Sans"/>
                </a:rPr>
                <a:t>Praktische</a:t>
              </a:r>
              <a:r>
                <a:rPr kumimoji="0" lang="en-US" sz="1100" b="0" i="0" u="none" strike="noStrike" kern="0" cap="none" spc="0" normalizeH="0" baseline="0" noProof="0" dirty="0">
                  <a:ln>
                    <a:noFill/>
                  </a:ln>
                  <a:solidFill>
                    <a:srgbClr val="FFFFFF"/>
                  </a:solidFill>
                  <a:effectLst/>
                  <a:uLnTx/>
                  <a:uFillTx/>
                  <a:latin typeface="Open Sans"/>
                  <a:ea typeface="Open Sans"/>
                  <a:cs typeface="Open Sans"/>
                  <a:sym typeface="Open Sans"/>
                </a:rPr>
                <a:t> </a:t>
              </a:r>
              <a:r>
                <a:rPr kumimoji="0" lang="en-US" sz="1100" b="0" i="0" u="none" strike="noStrike" kern="0" cap="none" spc="0" normalizeH="0" baseline="0" noProof="0" dirty="0" err="1">
                  <a:ln>
                    <a:noFill/>
                  </a:ln>
                  <a:solidFill>
                    <a:srgbClr val="FFFFFF"/>
                  </a:solidFill>
                  <a:effectLst/>
                  <a:uLnTx/>
                  <a:uFillTx/>
                  <a:latin typeface="Open Sans"/>
                  <a:ea typeface="Open Sans"/>
                  <a:cs typeface="Open Sans"/>
                  <a:sym typeface="Open Sans"/>
                </a:rPr>
                <a:t>Umsetzung</a:t>
              </a:r>
              <a:endParaRPr kumimoji="0" lang="en-US" sz="1100" b="0" i="0" u="none" strike="noStrike" kern="0" cap="none" spc="0" normalizeH="0" baseline="0" noProof="0" dirty="0">
                <a:ln>
                  <a:noFill/>
                </a:ln>
                <a:solidFill>
                  <a:srgbClr val="FFFFFF"/>
                </a:solidFill>
                <a:effectLst/>
                <a:uLnTx/>
                <a:uFillTx/>
                <a:latin typeface="Open Sans"/>
                <a:ea typeface="Open Sans"/>
                <a:cs typeface="Open Sans"/>
                <a:sym typeface="Open Sans"/>
              </a:endParaRPr>
            </a:p>
          </p:txBody>
        </p:sp>
      </p:grpSp>
      <p:pic>
        <p:nvPicPr>
          <p:cNvPr id="4" name="Bildplatzhalter 3">
            <a:extLst>
              <a:ext uri="{FF2B5EF4-FFF2-40B4-BE49-F238E27FC236}">
                <a16:creationId xmlns:a16="http://schemas.microsoft.com/office/drawing/2014/main" id="{E547AE88-7B47-8817-809A-2DF05B943A8D}"/>
              </a:ext>
            </a:extLst>
          </p:cNvPr>
          <p:cNvPicPr>
            <a:picLocks noGrp="1" noChangeAspect="1"/>
          </p:cNvPicPr>
          <p:nvPr>
            <p:ph type="pic" sz="quarter" idx="10"/>
          </p:nvPr>
        </p:nvPicPr>
        <p:blipFill rotWithShape="1">
          <a:blip r:embed="rId2"/>
          <a:srcRect l="-7374" t="20086" r="-7374" b="18081"/>
          <a:stretch/>
        </p:blipFill>
        <p:spPr>
          <a:xfrm>
            <a:off x="0" y="0"/>
            <a:ext cx="12192000" cy="4869160"/>
          </a:xfrm>
          <a:solidFill>
            <a:schemeClr val="bg1"/>
          </a:solidFill>
        </p:spPr>
      </p:pic>
    </p:spTree>
    <p:extLst>
      <p:ext uri="{BB962C8B-B14F-4D97-AF65-F5344CB8AC3E}">
        <p14:creationId xmlns:p14="http://schemas.microsoft.com/office/powerpoint/2010/main" val="224552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CEFC75FE-1262-5A9B-7EA9-497ADF7AD3CF}"/>
              </a:ext>
            </a:extLst>
          </p:cNvPr>
          <p:cNvPicPr>
            <a:picLocks noGrp="1" noChangeAspect="1"/>
          </p:cNvPicPr>
          <p:nvPr>
            <p:ph type="pic" sz="quarter" idx="10"/>
          </p:nvPr>
        </p:nvPicPr>
        <p:blipFill>
          <a:blip r:embed="rId2"/>
          <a:srcRect t="4361" b="4361"/>
          <a:stretch>
            <a:fillRect/>
          </a:stretch>
        </p:blipFill>
        <p:spPr>
          <a:xfrm>
            <a:off x="0" y="0"/>
            <a:ext cx="12192000" cy="6858000"/>
          </a:xfrm>
        </p:spPr>
      </p:pic>
      <p:grpSp>
        <p:nvGrpSpPr>
          <p:cNvPr id="2" name="Группа 1"/>
          <p:cNvGrpSpPr/>
          <p:nvPr/>
        </p:nvGrpSpPr>
        <p:grpSpPr>
          <a:xfrm>
            <a:off x="3433889" y="3525012"/>
            <a:ext cx="2784309" cy="2880320"/>
            <a:chOff x="2575416" y="2643758"/>
            <a:chExt cx="2088232" cy="2160240"/>
          </a:xfrm>
        </p:grpSpPr>
        <p:sp>
          <p:nvSpPr>
            <p:cNvPr id="9" name="Прямоугольник 8"/>
            <p:cNvSpPr/>
            <p:nvPr/>
          </p:nvSpPr>
          <p:spPr>
            <a:xfrm>
              <a:off x="2575416" y="2643758"/>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Прямоугольник 9"/>
            <p:cNvSpPr/>
            <p:nvPr/>
          </p:nvSpPr>
          <p:spPr>
            <a:xfrm>
              <a:off x="2575416" y="2643758"/>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2636489" y="2947075"/>
              <a:ext cx="677108"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Recherche</a:t>
              </a:r>
              <a:endParaRPr lang="ru-RU" sz="1600" kern="1200" dirty="0">
                <a:solidFill>
                  <a:srgbClr val="383838"/>
                </a:solidFill>
                <a:latin typeface="Bebas Neue" charset="0"/>
                <a:ea typeface="Bebas Neue" charset="0"/>
                <a:cs typeface="Bebas Neue" charset="0"/>
              </a:endParaRPr>
            </a:p>
          </p:txBody>
        </p:sp>
        <p:sp>
          <p:nvSpPr>
            <p:cNvPr id="12" name="TextBox 11"/>
            <p:cNvSpPr txBox="1"/>
            <p:nvPr/>
          </p:nvSpPr>
          <p:spPr>
            <a:xfrm>
              <a:off x="2647154" y="3241330"/>
              <a:ext cx="1933551" cy="110424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Als erstes wird in der Gruppe darüber recherchiert wie genau ein </a:t>
              </a:r>
              <a:r>
                <a:rPr lang="de-DE" sz="867" kern="1200" dirty="0" err="1">
                  <a:solidFill>
                    <a:srgbClr val="FFFFFF">
                      <a:lumMod val="50000"/>
                    </a:srgbClr>
                  </a:solidFill>
                  <a:latin typeface="Open Sans" charset="0"/>
                  <a:ea typeface="Open Sans" charset="0"/>
                  <a:cs typeface="Open Sans" charset="0"/>
                </a:rPr>
                <a:t>Kubernetes</a:t>
              </a:r>
              <a:r>
                <a:rPr lang="de-DE" sz="867" kern="1200" dirty="0">
                  <a:solidFill>
                    <a:srgbClr val="FFFFFF">
                      <a:lumMod val="50000"/>
                    </a:srgbClr>
                  </a:solidFill>
                  <a:latin typeface="Open Sans" charset="0"/>
                  <a:ea typeface="Open Sans" charset="0"/>
                  <a:cs typeface="Open Sans" charset="0"/>
                </a:rPr>
                <a:t> Cluster mit einer unserer Beispiel Anwendungen zum laufen bekommen.</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Hierzu dürfen Sie in etwa 30 Minuten verwenden.</a:t>
              </a:r>
              <a:endParaRPr lang="ru-RU" sz="867" kern="1200" dirty="0">
                <a:solidFill>
                  <a:srgbClr val="FFFFFF">
                    <a:lumMod val="50000"/>
                  </a:srgbClr>
                </a:solidFill>
                <a:latin typeface="Open Sans" charset="0"/>
                <a:ea typeface="Open Sans" charset="0"/>
                <a:cs typeface="Open Sans" charset="0"/>
              </a:endParaRPr>
            </a:p>
          </p:txBody>
        </p:sp>
        <p:sp>
          <p:nvSpPr>
            <p:cNvPr id="13" name="TextBox 12"/>
            <p:cNvSpPr txBox="1"/>
            <p:nvPr/>
          </p:nvSpPr>
          <p:spPr>
            <a:xfrm>
              <a:off x="4069328" y="2689477"/>
              <a:ext cx="491962" cy="500090"/>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6348296" y="3525012"/>
            <a:ext cx="2784309" cy="2880320"/>
            <a:chOff x="4761221" y="2643758"/>
            <a:chExt cx="2088232" cy="2160240"/>
          </a:xfrm>
        </p:grpSpPr>
        <p:sp>
          <p:nvSpPr>
            <p:cNvPr id="15" name="Прямоугольник 14"/>
            <p:cNvSpPr/>
            <p:nvPr/>
          </p:nvSpPr>
          <p:spPr>
            <a:xfrm>
              <a:off x="4761221" y="2643758"/>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6" name="Прямоугольник 15"/>
            <p:cNvSpPr/>
            <p:nvPr/>
          </p:nvSpPr>
          <p:spPr>
            <a:xfrm>
              <a:off x="4761221" y="2643758"/>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7" name="TextBox 16"/>
            <p:cNvSpPr txBox="1"/>
            <p:nvPr/>
          </p:nvSpPr>
          <p:spPr>
            <a:xfrm>
              <a:off x="4822294" y="2947075"/>
              <a:ext cx="1164021" cy="253916"/>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Kubernetes Cluster</a:t>
              </a:r>
              <a:endParaRPr lang="ru-RU" sz="1600" kern="1200" dirty="0">
                <a:solidFill>
                  <a:srgbClr val="383838"/>
                </a:solidFill>
                <a:latin typeface="Bebas Neue" charset="0"/>
                <a:ea typeface="Bebas Neue" charset="0"/>
                <a:cs typeface="Bebas Neue" charset="0"/>
              </a:endParaRPr>
            </a:p>
          </p:txBody>
        </p:sp>
        <p:sp>
          <p:nvSpPr>
            <p:cNvPr id="18" name="TextBox 17"/>
            <p:cNvSpPr txBox="1"/>
            <p:nvPr/>
          </p:nvSpPr>
          <p:spPr>
            <a:xfrm>
              <a:off x="4832959" y="3241330"/>
              <a:ext cx="1933551" cy="80397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Im nächsten Schritt wird gemeinsam ein </a:t>
              </a:r>
              <a:r>
                <a:rPr lang="de-DE" sz="867" kern="1200" dirty="0" err="1">
                  <a:solidFill>
                    <a:srgbClr val="FFFFFF">
                      <a:lumMod val="50000"/>
                    </a:srgbClr>
                  </a:solidFill>
                  <a:latin typeface="Open Sans" charset="0"/>
                  <a:ea typeface="Open Sans" charset="0"/>
                  <a:cs typeface="Open Sans" charset="0"/>
                </a:rPr>
                <a:t>Kubernetes</a:t>
              </a:r>
              <a:r>
                <a:rPr lang="de-DE" sz="867" kern="1200" dirty="0">
                  <a:solidFill>
                    <a:srgbClr val="FFFFFF">
                      <a:lumMod val="50000"/>
                    </a:srgbClr>
                  </a:solidFill>
                  <a:latin typeface="Open Sans" charset="0"/>
                  <a:ea typeface="Open Sans" charset="0"/>
                  <a:cs typeface="Open Sans" charset="0"/>
                </a:rPr>
                <a:t> Cluster aufgesetzt und gemeinsam konfiguriert. </a:t>
              </a: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Dies erfolgt in gemeinschaftlicher Arbeit als Team.</a:t>
              </a:r>
              <a:endParaRPr lang="ru-RU" sz="867" kern="1200" dirty="0">
                <a:solidFill>
                  <a:srgbClr val="FFFFFF">
                    <a:lumMod val="50000"/>
                  </a:srgbClr>
                </a:solidFill>
                <a:latin typeface="Open Sans" charset="0"/>
                <a:ea typeface="Open Sans" charset="0"/>
                <a:cs typeface="Open Sans" charset="0"/>
              </a:endParaRPr>
            </a:p>
          </p:txBody>
        </p:sp>
        <p:sp>
          <p:nvSpPr>
            <p:cNvPr id="19" name="TextBox 18"/>
            <p:cNvSpPr txBox="1"/>
            <p:nvPr/>
          </p:nvSpPr>
          <p:spPr>
            <a:xfrm>
              <a:off x="6255133" y="2689477"/>
              <a:ext cx="491962" cy="500090"/>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6" name="Группа 5"/>
          <p:cNvGrpSpPr/>
          <p:nvPr/>
        </p:nvGrpSpPr>
        <p:grpSpPr>
          <a:xfrm>
            <a:off x="9262702" y="3505672"/>
            <a:ext cx="2784309" cy="2880320"/>
            <a:chOff x="6947026" y="2629253"/>
            <a:chExt cx="2088232" cy="2160240"/>
          </a:xfrm>
        </p:grpSpPr>
        <p:sp>
          <p:nvSpPr>
            <p:cNvPr id="25" name="Прямоугольник 24"/>
            <p:cNvSpPr/>
            <p:nvPr/>
          </p:nvSpPr>
          <p:spPr>
            <a:xfrm>
              <a:off x="6947026" y="2629253"/>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6" name="Прямоугольник 25"/>
            <p:cNvSpPr/>
            <p:nvPr/>
          </p:nvSpPr>
          <p:spPr>
            <a:xfrm>
              <a:off x="6947026" y="2629253"/>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7" name="TextBox 26"/>
            <p:cNvSpPr txBox="1"/>
            <p:nvPr/>
          </p:nvSpPr>
          <p:spPr>
            <a:xfrm>
              <a:off x="7008099" y="2932570"/>
              <a:ext cx="1563169" cy="253916"/>
            </a:xfrm>
            <a:prstGeom prst="rect">
              <a:avLst/>
            </a:prstGeom>
            <a:noFill/>
          </p:spPr>
          <p:txBody>
            <a:bodyPr wrap="none" rtlCol="0">
              <a:spAutoFit/>
            </a:bodyPr>
            <a:lstStyle/>
            <a:p>
              <a:pPr defTabSz="914377">
                <a:buClrTx/>
              </a:pPr>
              <a:r>
                <a:rPr lang="en-US" sz="1600" kern="1200" dirty="0" err="1">
                  <a:solidFill>
                    <a:srgbClr val="383838"/>
                  </a:solidFill>
                  <a:latin typeface="Bebas Neue" charset="0"/>
                  <a:ea typeface="Bebas Neue" charset="0"/>
                  <a:cs typeface="Bebas Neue" charset="0"/>
                </a:rPr>
                <a:t>Anwendungen</a:t>
              </a:r>
              <a:r>
                <a:rPr lang="en-US" sz="1600" kern="1200" dirty="0">
                  <a:solidFill>
                    <a:srgbClr val="383838"/>
                  </a:solidFill>
                  <a:latin typeface="Bebas Neue" charset="0"/>
                  <a:ea typeface="Bebas Neue" charset="0"/>
                  <a:cs typeface="Bebas Neue" charset="0"/>
                </a:rPr>
                <a:t> </a:t>
              </a:r>
              <a:r>
                <a:rPr lang="en-US" sz="1600" kern="1200" dirty="0" err="1">
                  <a:solidFill>
                    <a:srgbClr val="383838"/>
                  </a:solidFill>
                  <a:latin typeface="Bebas Neue" charset="0"/>
                  <a:ea typeface="Bebas Neue" charset="0"/>
                  <a:cs typeface="Bebas Neue" charset="0"/>
                </a:rPr>
                <a:t>ausprobieren</a:t>
              </a:r>
              <a:endParaRPr lang="ru-RU" sz="1600" kern="1200" dirty="0">
                <a:solidFill>
                  <a:srgbClr val="383838"/>
                </a:solidFill>
                <a:latin typeface="Bebas Neue" charset="0"/>
                <a:ea typeface="Bebas Neue" charset="0"/>
                <a:cs typeface="Bebas Neue" charset="0"/>
              </a:endParaRPr>
            </a:p>
          </p:txBody>
        </p:sp>
        <p:sp>
          <p:nvSpPr>
            <p:cNvPr id="28" name="TextBox 27"/>
            <p:cNvSpPr txBox="1"/>
            <p:nvPr/>
          </p:nvSpPr>
          <p:spPr>
            <a:xfrm>
              <a:off x="7018764" y="3226825"/>
              <a:ext cx="1933551" cy="954107"/>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Zu lest darf jeder Teilnehmer einen eigenen Container in den Cluster bringen und dort ausprobieren. </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Dies wird den Rest des Tages die Aufgabe sein.</a:t>
              </a:r>
              <a:endParaRPr lang="ru-RU" sz="867" kern="1200" dirty="0">
                <a:solidFill>
                  <a:srgbClr val="FFFFFF">
                    <a:lumMod val="50000"/>
                  </a:srgbClr>
                </a:solidFill>
                <a:latin typeface="Open Sans" charset="0"/>
                <a:ea typeface="Open Sans" charset="0"/>
                <a:cs typeface="Open Sans" charset="0"/>
              </a:endParaRPr>
            </a:p>
          </p:txBody>
        </p:sp>
        <p:sp>
          <p:nvSpPr>
            <p:cNvPr id="29" name="TextBox 28"/>
            <p:cNvSpPr txBox="1"/>
            <p:nvPr/>
          </p:nvSpPr>
          <p:spPr>
            <a:xfrm>
              <a:off x="8440938" y="2674972"/>
              <a:ext cx="491962" cy="500090"/>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30" name="Группа 29"/>
          <p:cNvGrpSpPr/>
          <p:nvPr/>
        </p:nvGrpSpPr>
        <p:grpSpPr>
          <a:xfrm>
            <a:off x="11319310" y="359343"/>
            <a:ext cx="603183" cy="603183"/>
            <a:chOff x="8489482" y="269507"/>
            <a:chExt cx="452387" cy="452387"/>
          </a:xfrm>
        </p:grpSpPr>
        <p:sp>
          <p:nvSpPr>
            <p:cNvPr id="31" name="Овал 30"/>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2" name="TextBox 31"/>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41</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21285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30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4054315"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Klausur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 Der Komplette Einstieg Tag 3</a:t>
            </a:r>
          </a:p>
        </p:txBody>
      </p:sp>
      <p:sp>
        <p:nvSpPr>
          <p:cNvPr id="7" name="TextBox 6"/>
          <p:cNvSpPr txBox="1"/>
          <p:nvPr/>
        </p:nvSpPr>
        <p:spPr>
          <a:xfrm>
            <a:off x="4655840" y="2684158"/>
            <a:ext cx="5472608" cy="67159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eine kurze Wissensstand Überprüfung des heutigen Tages. Diese Klausur dient nur Ihrer eigenen Sicherheit in der Thematik. Sie ist auf ihren Wissenstand zugeschnitten und angepasst. Es ist davon auszugehen das Sie die Klausur in der genannten Zeit gerade schaffen werden. </a:t>
            </a:r>
          </a:p>
        </p:txBody>
      </p:sp>
      <p:grpSp>
        <p:nvGrpSpPr>
          <p:cNvPr id="18" name="Группа 17"/>
          <p:cNvGrpSpPr/>
          <p:nvPr/>
        </p:nvGrpSpPr>
        <p:grpSpPr>
          <a:xfrm>
            <a:off x="4847862" y="3877694"/>
            <a:ext cx="3320553" cy="1018987"/>
            <a:chOff x="3635896" y="2908270"/>
            <a:chExt cx="2490415" cy="764240"/>
          </a:xfrm>
        </p:grpSpPr>
        <p:sp>
          <p:nvSpPr>
            <p:cNvPr id="8" name="TextBox 7"/>
            <p:cNvSpPr txBox="1"/>
            <p:nvPr/>
          </p:nvSpPr>
          <p:spPr>
            <a:xfrm>
              <a:off x="3739382" y="2908270"/>
              <a:ext cx="117123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Hilfsmittel</a:t>
              </a:r>
            </a:p>
          </p:txBody>
        </p:sp>
        <p:sp>
          <p:nvSpPr>
            <p:cNvPr id="9" name="TextBox 8"/>
            <p:cNvSpPr txBox="1"/>
            <p:nvPr/>
          </p:nvSpPr>
          <p:spPr>
            <a:xfrm>
              <a:off x="3750047"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sind weder technische noch nicht technische Hilfsmittel bei der Klausur gestattet. Bitte lösen Sie die Klausur ohne auf diese Mittel zu zugreifen.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135998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Gruppenarbeit</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Klausur wurde jedem Seminarteilnehmer ausgeteilt also bitte schauen Sie auf ihren eigenen Bogen und nicht auf den Bogen ihres Nachbarn.</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lang="en-US" sz="1600" kern="1200" dirty="0">
                  <a:ln w="0"/>
                  <a:solidFill>
                    <a:srgbClr val="F6B73A"/>
                  </a:solidFill>
                  <a:latin typeface="Bebas Neue" charset="0"/>
                  <a:ea typeface="Bebas Neue" charset="0"/>
                  <a:cs typeface="Bebas Neue" charset="0"/>
                </a:rPr>
                <a:t>42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257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224856" y="1797165"/>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2513955" y="2174654"/>
            <a:ext cx="2466655"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Arial" panose="020B0604020202020204" pitchFamily="34" charset="0"/>
                <a:cs typeface="Arial" panose="020B0604020202020204" pitchFamily="34" charset="0"/>
              </a:rPr>
              <a:t>Cöppicus</a:t>
            </a:r>
            <a:endPar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hteck 20">
            <a:extLst>
              <a:ext uri="{FF2B5EF4-FFF2-40B4-BE49-F238E27FC236}">
                <a16:creationId xmlns:a16="http://schemas.microsoft.com/office/drawing/2014/main" id="{420C86D9-FED9-4C24-8DA1-8F7E9B68586A}"/>
              </a:ext>
            </a:extLst>
          </p:cNvPr>
          <p:cNvSpPr/>
          <p:nvPr/>
        </p:nvSpPr>
        <p:spPr>
          <a:xfrm>
            <a:off x="9966821" y="4631215"/>
            <a:ext cx="2428875"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IT-Schulungen</a:t>
            </a:r>
            <a:r>
              <a:rPr kumimoji="0" lang="de-DE" sz="1200" b="1" i="0" u="none" strike="noStrike" kern="1200" cap="none" spc="0" normalizeH="0" baseline="0" noProof="0" dirty="0">
                <a:ln>
                  <a:noFill/>
                </a:ln>
                <a:solidFill>
                  <a:srgbClr val="FE991B"/>
                </a:solidFill>
                <a:effectLst/>
                <a:uLnTx/>
                <a:uFillTx/>
                <a:latin typeface="Segoe UI Light" panose="020B0502040204020203" pitchFamily="34" charset="0"/>
                <a:ea typeface="+mn-ea"/>
                <a:cs typeface="Segoe UI Light" panose="020B0502040204020203" pitchFamily="34" charset="0"/>
              </a:rPr>
              <a:t>.</a:t>
            </a: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New Elements GmbH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Thurn-und-Taxis-Straße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D -90411 Nürnberg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Fon</a:t>
            </a: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  +49 (0) 911 65 00 83 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Fax.   +49 (0) 911 65 00 83 99</a:t>
            </a: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Web. www.IT-Schulungen.com </a:t>
            </a:r>
            <a:b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b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Mail. info@it-schulungen.com</a:t>
            </a: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307897"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438819" y="-27696"/>
            <a:ext cx="8956875"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Vielen Dank für Ihre Teilnahme!</a:t>
            </a:r>
            <a:b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28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 und das Team von IT-Schulungen.com</a:t>
            </a:r>
          </a:p>
        </p:txBody>
      </p:sp>
    </p:spTree>
    <p:extLst>
      <p:ext uri="{BB962C8B-B14F-4D97-AF65-F5344CB8AC3E}">
        <p14:creationId xmlns:p14="http://schemas.microsoft.com/office/powerpoint/2010/main" val="145606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24" name="Rechteck 23">
            <a:extLst>
              <a:ext uri="{FF2B5EF4-FFF2-40B4-BE49-F238E27FC236}">
                <a16:creationId xmlns:a16="http://schemas.microsoft.com/office/drawing/2014/main" id="{12FC4DEC-B289-4B8D-B2C7-FDFC94D4BC7B}"/>
              </a:ext>
            </a:extLst>
          </p:cNvPr>
          <p:cNvSpPr/>
          <p:nvPr/>
        </p:nvSpPr>
        <p:spPr>
          <a:xfrm>
            <a:off x="-1" y="-1702"/>
            <a:ext cx="12190412" cy="685800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055697" y="137013"/>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189901" y="-77778"/>
            <a:ext cx="4125299"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Digital Open Badge</a:t>
            </a:r>
            <a:endParaRPr kumimoji="0" lang="de-DE" sz="20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hteck 18">
            <a:extLst>
              <a:ext uri="{FF2B5EF4-FFF2-40B4-BE49-F238E27FC236}">
                <a16:creationId xmlns:a16="http://schemas.microsoft.com/office/drawing/2014/main" id="{9B1C90C4-2012-4F60-B85D-F3E657715A47}"/>
              </a:ext>
            </a:extLst>
          </p:cNvPr>
          <p:cNvSpPr/>
          <p:nvPr/>
        </p:nvSpPr>
        <p:spPr>
          <a:xfrm>
            <a:off x="133428" y="1492688"/>
            <a:ext cx="5718702" cy="3004457"/>
          </a:xfrm>
          <a:prstGeom prst="rect">
            <a:avLst/>
          </a:prstGeom>
          <a:noFill/>
          <a:ln w="76200" cap="sq">
            <a:gradFill>
              <a:gsLst>
                <a:gs pos="21000">
                  <a:schemeClr val="accent1">
                    <a:lumMod val="5000"/>
                    <a:lumOff val="95000"/>
                  </a:schemeClr>
                </a:gs>
                <a:gs pos="89000">
                  <a:schemeClr val="bg1">
                    <a:alpha val="0"/>
                  </a:schemeClr>
                </a:gs>
              </a:gsLst>
              <a:lin ang="42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5745A8D6-98A7-4CF1-AD63-E60719C10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72" y="1526244"/>
            <a:ext cx="5676757" cy="2928086"/>
          </a:xfrm>
          <a:prstGeom prst="rect">
            <a:avLst/>
          </a:prstGeom>
        </p:spPr>
      </p:pic>
      <p:sp>
        <p:nvSpPr>
          <p:cNvPr id="8" name="Textfeld 7">
            <a:extLst>
              <a:ext uri="{FF2B5EF4-FFF2-40B4-BE49-F238E27FC236}">
                <a16:creationId xmlns:a16="http://schemas.microsoft.com/office/drawing/2014/main" id="{8D6E05B7-BFD9-4B9A-B2F7-D476A340AE65}"/>
              </a:ext>
            </a:extLst>
          </p:cNvPr>
          <p:cNvSpPr txBox="1"/>
          <p:nvPr/>
        </p:nvSpPr>
        <p:spPr>
          <a:xfrm>
            <a:off x="5985951" y="1072353"/>
            <a:ext cx="6231906"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Ab sofort stehen Ihre Zertifikate für Sie bereit!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 Ihrem persönlichen Bereich „Mein IT-Schulungen.com“ stehen als Nachweis für Ihren Fortbildungserfolg für Sie bereit:</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Zertifikat im PDF-Format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persönlicher „Open Badge“ (Mehr Infos zu Badges)</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Jetzt Zertifikat und Badge abholen!</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Sie noch keinen Account bei „Mein IT-Schulungen.com“ besitzen, ist eine Registrierung erforderlich. Benutzen Sie dabei unbedingt dieselbe E-Mail-Adresse, wie Sie an dieser Schulung angemeldet wurden und wählen Sie Ihr persönliches Passwort.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dies nicht möglich sein sollte, kontaktieren sie uns unter Telefon: 0911-65008-30  oder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info@it-schulungen.com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25" name="Gruppieren 24">
            <a:extLst>
              <a:ext uri="{FF2B5EF4-FFF2-40B4-BE49-F238E27FC236}">
                <a16:creationId xmlns:a16="http://schemas.microsoft.com/office/drawing/2014/main" id="{236C4540-0432-4905-818B-5259D850439F}"/>
              </a:ext>
            </a:extLst>
          </p:cNvPr>
          <p:cNvGrpSpPr/>
          <p:nvPr/>
        </p:nvGrpSpPr>
        <p:grpSpPr>
          <a:xfrm>
            <a:off x="782445" y="4978034"/>
            <a:ext cx="1634111" cy="1442479"/>
            <a:chOff x="2017194" y="635620"/>
            <a:chExt cx="2165657" cy="914401"/>
          </a:xfrm>
        </p:grpSpPr>
        <p:cxnSp>
          <p:nvCxnSpPr>
            <p:cNvPr id="27" name="Gerader Verbinder 26">
              <a:extLst>
                <a:ext uri="{FF2B5EF4-FFF2-40B4-BE49-F238E27FC236}">
                  <a16:creationId xmlns:a16="http://schemas.microsoft.com/office/drawing/2014/main" id="{2BA52510-6E94-4C6F-ABF3-B78FFBF42D51}"/>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5427FE4-0736-425D-BE7D-3AABC9964EAD}"/>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5A66CB25-DDF1-4803-A603-CEC3C6DA9F45}"/>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F7232012-2602-4718-9743-CE1C2D9ED5A5}"/>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A9FC70-803C-4298-976B-7399E7C1D459}"/>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32" name="Rechteck 31">
            <a:extLst>
              <a:ext uri="{FF2B5EF4-FFF2-40B4-BE49-F238E27FC236}">
                <a16:creationId xmlns:a16="http://schemas.microsoft.com/office/drawing/2014/main" id="{C34B43E5-DFC8-4904-B4E6-AB2BC1942F40}"/>
              </a:ext>
            </a:extLst>
          </p:cNvPr>
          <p:cNvSpPr/>
          <p:nvPr/>
        </p:nvSpPr>
        <p:spPr>
          <a:xfrm>
            <a:off x="2209706" y="5287267"/>
            <a:ext cx="2517952"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QR CODE</a:t>
            </a:r>
          </a:p>
        </p:txBody>
      </p:sp>
    </p:spTree>
    <p:extLst>
      <p:ext uri="{BB962C8B-B14F-4D97-AF65-F5344CB8AC3E}">
        <p14:creationId xmlns:p14="http://schemas.microsoft.com/office/powerpoint/2010/main" val="358628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2865565"/>
            <a:ext cx="4464125" cy="1650155"/>
            <a:chOff x="544513" y="1109232"/>
            <a:chExt cx="4464125" cy="1650155"/>
          </a:xfrm>
        </p:grpSpPr>
        <p:sp>
          <p:nvSpPr>
            <p:cNvPr id="9" name="Rechteck 8">
              <a:extLst>
                <a:ext uri="{FF2B5EF4-FFF2-40B4-BE49-F238E27FC236}">
                  <a16:creationId xmlns:a16="http://schemas.microsoft.com/office/drawing/2014/main" id="{151C7BAD-C866-45EE-A5A5-4445B8333253}"/>
                </a:ext>
              </a:extLst>
            </p:cNvPr>
            <p:cNvSpPr/>
            <p:nvPr/>
          </p:nvSpPr>
          <p:spPr>
            <a:xfrm>
              <a:off x="544513" y="1109232"/>
              <a:ext cx="446412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AUFWIEDERSEHEN</a:t>
              </a:r>
            </a:p>
          </p:txBody>
        </p:sp>
        <p:sp>
          <p:nvSpPr>
            <p:cNvPr id="10" name="Rechteck 9">
              <a:extLst>
                <a:ext uri="{FF2B5EF4-FFF2-40B4-BE49-F238E27FC236}">
                  <a16:creationId xmlns:a16="http://schemas.microsoft.com/office/drawing/2014/main" id="{04CFB583-4AE4-471D-AA25-E850702DFF18}"/>
                </a:ext>
              </a:extLst>
            </p:cNvPr>
            <p:cNvSpPr/>
            <p:nvPr/>
          </p:nvSpPr>
          <p:spPr>
            <a:xfrm>
              <a:off x="544513" y="2023631"/>
              <a:ext cx="2388109"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BIS BALD</a:t>
              </a:r>
            </a:p>
          </p:txBody>
        </p:sp>
      </p:grpSp>
    </p:spTree>
    <p:extLst>
      <p:ext uri="{BB962C8B-B14F-4D97-AF65-F5344CB8AC3E}">
        <p14:creationId xmlns:p14="http://schemas.microsoft.com/office/powerpoint/2010/main" val="1003822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E33B52C-5511-3F95-899F-324E9EFA063A}"/>
              </a:ext>
            </a:extLst>
          </p:cNvPr>
          <p:cNvPicPr>
            <a:picLocks noGrp="1" noChangeAspect="1"/>
          </p:cNvPicPr>
          <p:nvPr>
            <p:ph type="pic" sz="quarter" idx="10"/>
          </p:nvPr>
        </p:nvPicPr>
        <p:blipFill rotWithShape="1">
          <a:blip r:embed="rId2"/>
          <a:srcRect l="11318" t="-5680" r="13093" b="-5680"/>
          <a:stretch/>
        </p:blipFill>
        <p:spPr>
          <a:xfrm>
            <a:off x="0" y="0"/>
            <a:ext cx="7603957" cy="6858000"/>
          </a:xfrm>
          <a:solidFill>
            <a:schemeClr val="bg1"/>
          </a:solidFill>
        </p:spPr>
      </p:pic>
      <p:sp>
        <p:nvSpPr>
          <p:cNvPr id="6" name="TextBox 5"/>
          <p:cNvSpPr txBox="1"/>
          <p:nvPr/>
        </p:nvSpPr>
        <p:spPr>
          <a:xfrm>
            <a:off x="7997394" y="1871528"/>
            <a:ext cx="2353529" cy="42056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Was ist Docker </a:t>
            </a:r>
            <a:r>
              <a:rPr kumimoji="0" lang="de-DE" sz="2133"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Compose</a:t>
            </a:r>
            <a:endPar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7" name="TextBox 6"/>
          <p:cNvSpPr txBox="1"/>
          <p:nvPr/>
        </p:nvSpPr>
        <p:spPr>
          <a:xfrm>
            <a:off x="7997394" y="2620323"/>
            <a:ext cx="3925099" cy="1792478"/>
          </a:xfrm>
          <a:prstGeom prst="rect">
            <a:avLst/>
          </a:prstGeom>
          <a:noFill/>
        </p:spPr>
        <p:txBody>
          <a:bodyPr wrap="square" rtlCol="0">
            <a:spAutoFit/>
          </a:bodyPr>
          <a:lstStyle/>
          <a:p>
            <a:pPr lvl="0" defTabSz="914377">
              <a:lnSpc>
                <a:spcPct val="150000"/>
              </a:lnSpc>
              <a:buClrTx/>
            </a:pPr>
            <a:r>
              <a:rPr lang="en-GB" sz="933" kern="1200" dirty="0">
                <a:solidFill>
                  <a:srgbClr val="FFFFFF">
                    <a:lumMod val="50000"/>
                  </a:srgbClr>
                </a:solidFill>
                <a:latin typeface="Open Sans" charset="0"/>
                <a:ea typeface="Open Sans" charset="0"/>
                <a:cs typeface="Open Sans" charset="0"/>
              </a:rPr>
              <a:t>“Compose is a tool for defining and running multi-container Docker applications. With Compose, you use a YAML file to configure your application’s services. Then, with a single command, you create and start all the services from your configuration.”</a:t>
            </a:r>
            <a:endParaRPr kumimoji="0" lang="en-GB"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en-GB"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Somit </a:t>
            </a:r>
            <a:r>
              <a:rPr lang="de-DE" sz="933" kern="1200" dirty="0">
                <a:solidFill>
                  <a:srgbClr val="FFFFFF">
                    <a:lumMod val="50000"/>
                  </a:srgbClr>
                </a:solidFill>
                <a:latin typeface="Open Sans" charset="0"/>
                <a:ea typeface="Open Sans" charset="0"/>
                <a:cs typeface="Open Sans" charset="0"/>
              </a:rPr>
              <a:t>ist Docker </a:t>
            </a:r>
            <a:r>
              <a:rPr lang="de-DE" sz="933" kern="1200" dirty="0" err="1">
                <a:solidFill>
                  <a:srgbClr val="FFFFFF">
                    <a:lumMod val="50000"/>
                  </a:srgbClr>
                </a:solidFill>
                <a:latin typeface="Open Sans" charset="0"/>
                <a:ea typeface="Open Sans" charset="0"/>
                <a:cs typeface="Open Sans" charset="0"/>
              </a:rPr>
              <a:t>Compose</a:t>
            </a:r>
            <a:r>
              <a:rPr lang="de-DE" sz="933" kern="1200" dirty="0">
                <a:solidFill>
                  <a:srgbClr val="FFFFFF">
                    <a:lumMod val="50000"/>
                  </a:srgbClr>
                </a:solidFill>
                <a:latin typeface="Open Sans" charset="0"/>
                <a:ea typeface="Open Sans" charset="0"/>
                <a:cs typeface="Open Sans" charset="0"/>
              </a:rPr>
              <a:t> ein Werkzeug um Container zusammen zu managen und </a:t>
            </a:r>
            <a:r>
              <a:rPr lang="de-DE" sz="933" kern="1200" dirty="0" err="1">
                <a:solidFill>
                  <a:srgbClr val="FFFFFF">
                    <a:lumMod val="50000"/>
                  </a:srgbClr>
                </a:solidFill>
                <a:latin typeface="Open Sans" charset="0"/>
                <a:ea typeface="Open Sans" charset="0"/>
                <a:cs typeface="Open Sans" charset="0"/>
              </a:rPr>
              <a:t>Anwendungs</a:t>
            </a:r>
            <a:r>
              <a:rPr lang="de-DE" sz="933" kern="1200" dirty="0">
                <a:solidFill>
                  <a:srgbClr val="FFFFFF">
                    <a:lumMod val="50000"/>
                  </a:srgbClr>
                </a:solidFill>
                <a:latin typeface="Open Sans" charset="0"/>
                <a:ea typeface="Open Sans" charset="0"/>
                <a:cs typeface="Open Sans" charset="0"/>
              </a:rPr>
              <a:t> Infrastruktur gemeinsam starten und bearbeiten zu können.</a:t>
            </a:r>
            <a:endPar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5" name="TextBox 34"/>
            <p:cNvSpPr txBox="1"/>
            <p:nvPr/>
          </p:nvSpPr>
          <p:spPr>
            <a:xfrm>
              <a:off x="8615768"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lang="en-US" sz="1600" kern="1200" dirty="0">
                  <a:ln w="0"/>
                  <a:solidFill>
                    <a:srgbClr val="F6B73A"/>
                  </a:solidFill>
                  <a:latin typeface="Bebas Neue" charset="0"/>
                  <a:ea typeface="Bebas Neue" charset="0"/>
                  <a:cs typeface="Bebas Neue" charset="0"/>
                </a:rPr>
                <a:t>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456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a:ln>
                    <a:noFill/>
                  </a:ln>
                  <a:solidFill>
                    <a:srgbClr val="FFFFFF"/>
                  </a:solidFill>
                  <a:effectLst/>
                  <a:uLnTx/>
                  <a:uFillTx/>
                  <a:latin typeface="Bebas Neue" charset="0"/>
                  <a:ea typeface="Bebas Neue" charset="0"/>
                  <a:cs typeface="Bebas Neue" charset="0"/>
                  <a:sym typeface="Arial"/>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02</a:t>
              </a:r>
            </a:p>
          </p:txBody>
        </p:sp>
      </p:grpSp>
      <p:sp>
        <p:nvSpPr>
          <p:cNvPr id="20" name="TextBox 19"/>
          <p:cNvSpPr txBox="1"/>
          <p:nvPr/>
        </p:nvSpPr>
        <p:spPr>
          <a:xfrm>
            <a:off x="5014045" y="761107"/>
            <a:ext cx="2297424" cy="56432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lang="de-DE" sz="3067" kern="1200" dirty="0">
                <a:solidFill>
                  <a:srgbClr val="383838"/>
                </a:solidFill>
                <a:latin typeface="Bebas Neue" charset="0"/>
                <a:ea typeface="Bebas Neue" charset="0"/>
                <a:cs typeface="Bebas Neue" charset="0"/>
              </a:rPr>
              <a:t>Docker </a:t>
            </a:r>
            <a:r>
              <a:rPr lang="de-DE" sz="3067" kern="1200" dirty="0" err="1">
                <a:solidFill>
                  <a:srgbClr val="383838"/>
                </a:solidFill>
                <a:latin typeface="Bebas Neue" charset="0"/>
                <a:ea typeface="Bebas Neue" charset="0"/>
                <a:cs typeface="Bebas Neue" charset="0"/>
              </a:rPr>
              <a:t>Compose</a:t>
            </a:r>
            <a:endParaRPr kumimoji="0" lang="de-DE" sz="30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sp>
        <p:nvSpPr>
          <p:cNvPr id="21" name="TextBox 20"/>
          <p:cNvSpPr txBox="1"/>
          <p:nvPr/>
        </p:nvSpPr>
        <p:spPr>
          <a:xfrm>
            <a:off x="4975025" y="1241863"/>
            <a:ext cx="2375431" cy="284822"/>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Wichtigsten Bestandteile</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a:t>
              </a: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Arial"/>
                <a:sym typeface="Arial"/>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03</a:t>
              </a:r>
              <a:endParaRPr kumimoji="0" lang="ru-RU" altLang="ru-RU" sz="1733"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grpSp>
        <p:nvGrpSpPr>
          <p:cNvPr id="45" name="Группа 44"/>
          <p:cNvGrpSpPr/>
          <p:nvPr/>
        </p:nvGrpSpPr>
        <p:grpSpPr>
          <a:xfrm>
            <a:off x="8878997" y="2764790"/>
            <a:ext cx="2370784" cy="863751"/>
            <a:chOff x="6659248" y="2073591"/>
            <a:chExt cx="1778088" cy="647813"/>
          </a:xfrm>
        </p:grpSpPr>
        <p:sp>
          <p:nvSpPr>
            <p:cNvPr id="24" name="TextBox 23"/>
            <p:cNvSpPr txBox="1"/>
            <p:nvPr/>
          </p:nvSpPr>
          <p:spPr>
            <a:xfrm>
              <a:off x="6659248" y="2073591"/>
              <a:ext cx="95723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2</a:t>
              </a:r>
            </a:p>
          </p:txBody>
        </p:sp>
        <p:sp>
          <p:nvSpPr>
            <p:cNvPr id="25" name="TextBox 24"/>
            <p:cNvSpPr txBox="1"/>
            <p:nvPr/>
          </p:nvSpPr>
          <p:spPr>
            <a:xfrm>
              <a:off x="6669913" y="2367846"/>
              <a:ext cx="1767423" cy="3535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Einfaches Definieren von Anwendungen durch YAML Dateien</a:t>
              </a:r>
            </a:p>
          </p:txBody>
        </p:sp>
      </p:grpSp>
      <p:grpSp>
        <p:nvGrpSpPr>
          <p:cNvPr id="46" name="Группа 45"/>
          <p:cNvGrpSpPr/>
          <p:nvPr/>
        </p:nvGrpSpPr>
        <p:grpSpPr>
          <a:xfrm>
            <a:off x="8493881" y="4337346"/>
            <a:ext cx="2370784" cy="1063934"/>
            <a:chOff x="6370411" y="3253006"/>
            <a:chExt cx="1778088" cy="797950"/>
          </a:xfrm>
        </p:grpSpPr>
        <p:sp>
          <p:nvSpPr>
            <p:cNvPr id="26" name="TextBox 25"/>
            <p:cNvSpPr txBox="1"/>
            <p:nvPr/>
          </p:nvSpPr>
          <p:spPr>
            <a:xfrm>
              <a:off x="6370411" y="3253006"/>
              <a:ext cx="957233"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4</a:t>
              </a:r>
            </a:p>
          </p:txBody>
        </p:sp>
        <p:sp>
          <p:nvSpPr>
            <p:cNvPr id="27" name="TextBox 26"/>
            <p:cNvSpPr txBox="1"/>
            <p:nvPr/>
          </p:nvSpPr>
          <p:spPr>
            <a:xfrm>
              <a:off x="6381076" y="3547261"/>
              <a:ext cx="1767423" cy="50369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Groß-Anwendungen mit vielen Containern können schneller gestartet werden</a:t>
              </a:r>
              <a:endParaRPr kumimoji="0" lang="ru-RU"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43" name="Группа 42"/>
          <p:cNvGrpSpPr/>
          <p:nvPr/>
        </p:nvGrpSpPr>
        <p:grpSpPr>
          <a:xfrm>
            <a:off x="1630258" y="2787187"/>
            <a:ext cx="2356565" cy="1063934"/>
            <a:chOff x="1222693" y="2090388"/>
            <a:chExt cx="1767424" cy="797950"/>
          </a:xfrm>
        </p:grpSpPr>
        <p:sp>
          <p:nvSpPr>
            <p:cNvPr id="28" name="TextBox 27"/>
            <p:cNvSpPr txBox="1"/>
            <p:nvPr/>
          </p:nvSpPr>
          <p:spPr>
            <a:xfrm>
              <a:off x="2032884" y="2090388"/>
              <a:ext cx="95723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1</a:t>
              </a:r>
            </a:p>
          </p:txBody>
        </p:sp>
        <p:sp>
          <p:nvSpPr>
            <p:cNvPr id="29" name="TextBox 28"/>
            <p:cNvSpPr txBox="1"/>
            <p:nvPr/>
          </p:nvSpPr>
          <p:spPr>
            <a:xfrm>
              <a:off x="1222693" y="2384643"/>
              <a:ext cx="1767423" cy="503695"/>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erlaubt es Anwendungen mit allen Abhängigen Anwendungen zu starten</a:t>
              </a:r>
            </a:p>
          </p:txBody>
        </p:sp>
      </p:grpSp>
      <p:grpSp>
        <p:nvGrpSpPr>
          <p:cNvPr id="44" name="Группа 43"/>
          <p:cNvGrpSpPr/>
          <p:nvPr/>
        </p:nvGrpSpPr>
        <p:grpSpPr>
          <a:xfrm>
            <a:off x="1310513" y="4355374"/>
            <a:ext cx="2356564" cy="863751"/>
            <a:chOff x="982884" y="3266528"/>
            <a:chExt cx="1767423" cy="647813"/>
          </a:xfrm>
        </p:grpSpPr>
        <p:sp>
          <p:nvSpPr>
            <p:cNvPr id="30" name="TextBox 29"/>
            <p:cNvSpPr txBox="1"/>
            <p:nvPr/>
          </p:nvSpPr>
          <p:spPr>
            <a:xfrm>
              <a:off x="1793074" y="3266528"/>
              <a:ext cx="957233" cy="284742"/>
            </a:xfrm>
            <a:prstGeom prst="rect">
              <a:avLst/>
            </a:prstGeom>
            <a:noFill/>
          </p:spPr>
          <p:txBody>
            <a:bodyPr wrap="none" rtlCol="0">
              <a:spAutoFit/>
            </a:bodyPr>
            <a:lstStyle/>
            <a:p>
              <a:pPr marL="0" marR="0" lvl="0" indent="0" algn="r"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Bestandteil 3</a:t>
              </a:r>
            </a:p>
          </p:txBody>
        </p:sp>
        <p:sp>
          <p:nvSpPr>
            <p:cNvPr id="31" name="TextBox 30"/>
            <p:cNvSpPr txBox="1"/>
            <p:nvPr/>
          </p:nvSpPr>
          <p:spPr>
            <a:xfrm>
              <a:off x="982884" y="3560783"/>
              <a:ext cx="1767423" cy="353558"/>
            </a:xfrm>
            <a:prstGeom prst="rect">
              <a:avLst/>
            </a:prstGeom>
            <a:noFill/>
          </p:spPr>
          <p:txBody>
            <a:bodyPr wrap="square" rtlCol="0">
              <a:spAutoFit/>
            </a:bodyPr>
            <a:lstStyle/>
            <a:p>
              <a:pPr marL="0" marR="0" lvl="0" indent="0" algn="r"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Komplizierte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Anwendungs</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Strukturen können einfach dargestellt werden</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4" name="TextBox 33"/>
            <p:cNvSpPr txBox="1"/>
            <p:nvPr/>
          </p:nvSpPr>
          <p:spPr>
            <a:xfrm>
              <a:off x="8615767"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29332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9AC1A418-53B2-690E-A237-E4ED47432E7E}"/>
              </a:ext>
            </a:extLst>
          </p:cNvPr>
          <p:cNvPicPr>
            <a:picLocks noGrp="1" noChangeAspect="1"/>
          </p:cNvPicPr>
          <p:nvPr>
            <p:ph type="pic" sz="quarter" idx="13"/>
          </p:nvPr>
        </p:nvPicPr>
        <p:blipFill rotWithShape="1">
          <a:blip r:embed="rId3"/>
          <a:srcRect l="5099" r="5099"/>
          <a:stretch/>
        </p:blipFill>
        <p:spPr>
          <a:xfrm>
            <a:off x="3792538" y="1028700"/>
            <a:ext cx="3455987" cy="4608513"/>
          </a:xfrm>
        </p:spPr>
      </p:pic>
      <p:pic>
        <p:nvPicPr>
          <p:cNvPr id="25" name="Bildplatzhalter 24">
            <a:extLst>
              <a:ext uri="{FF2B5EF4-FFF2-40B4-BE49-F238E27FC236}">
                <a16:creationId xmlns:a16="http://schemas.microsoft.com/office/drawing/2014/main" id="{1CA6FF97-7461-7482-7FA1-A21E6ADE3B87}"/>
              </a:ext>
            </a:extLst>
          </p:cNvPr>
          <p:cNvPicPr>
            <a:picLocks noGrp="1" noChangeAspect="1"/>
          </p:cNvPicPr>
          <p:nvPr>
            <p:ph type="pic" sz="quarter" idx="14"/>
          </p:nvPr>
        </p:nvPicPr>
        <p:blipFill rotWithShape="1">
          <a:blip r:embed="rId4"/>
          <a:srcRect l="29641" t="-490" r="-786" b="-4984"/>
          <a:stretch/>
        </p:blipFill>
        <p:spPr>
          <a:xfrm>
            <a:off x="7535863" y="1028700"/>
            <a:ext cx="3455987" cy="4608513"/>
          </a:xfrm>
          <a:solidFill>
            <a:schemeClr val="bg1"/>
          </a:solidFill>
        </p:spPr>
      </p:pic>
      <p:grpSp>
        <p:nvGrpSpPr>
          <p:cNvPr id="2" name="Группа 1"/>
          <p:cNvGrpSpPr/>
          <p:nvPr/>
        </p:nvGrpSpPr>
        <p:grpSpPr>
          <a:xfrm>
            <a:off x="3791744" y="5637250"/>
            <a:ext cx="3456384" cy="462438"/>
            <a:chOff x="2843808" y="4227934"/>
            <a:chExt cx="2592288" cy="346828"/>
          </a:xfrm>
        </p:grpSpPr>
        <p:sp>
          <p:nvSpPr>
            <p:cNvPr id="7" name="Прямоугольник 6"/>
            <p:cNvSpPr/>
            <p:nvPr/>
          </p:nvSpPr>
          <p:spPr>
            <a:xfrm>
              <a:off x="2843808" y="4227934"/>
              <a:ext cx="2592288" cy="346828"/>
            </a:xfrm>
            <a:prstGeom prst="rect">
              <a:avLst/>
            </a:prstGeom>
            <a:solidFill>
              <a:srgbClr val="383838"/>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8" name="TextBox 7"/>
            <p:cNvSpPr txBox="1"/>
            <p:nvPr/>
          </p:nvSpPr>
          <p:spPr>
            <a:xfrm>
              <a:off x="3800141" y="4267037"/>
              <a:ext cx="740828"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Entwicklung</a:t>
              </a:r>
            </a:p>
          </p:txBody>
        </p:sp>
      </p:grpSp>
      <p:grpSp>
        <p:nvGrpSpPr>
          <p:cNvPr id="3" name="Группа 2"/>
          <p:cNvGrpSpPr/>
          <p:nvPr/>
        </p:nvGrpSpPr>
        <p:grpSpPr>
          <a:xfrm>
            <a:off x="7537813" y="5627901"/>
            <a:ext cx="3454731" cy="471786"/>
            <a:chOff x="5653360" y="4220923"/>
            <a:chExt cx="2591048" cy="353839"/>
          </a:xfrm>
        </p:grpSpPr>
        <p:sp>
          <p:nvSpPr>
            <p:cNvPr id="9" name="Прямоугольник 8"/>
            <p:cNvSpPr/>
            <p:nvPr/>
          </p:nvSpPr>
          <p:spPr>
            <a:xfrm>
              <a:off x="5653360" y="4220923"/>
              <a:ext cx="2591048" cy="353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0" name="TextBox 9"/>
            <p:cNvSpPr txBox="1"/>
            <p:nvPr/>
          </p:nvSpPr>
          <p:spPr>
            <a:xfrm>
              <a:off x="6568228" y="4267037"/>
              <a:ext cx="760064" cy="23857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de-DE" sz="1467"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Auslieferung</a:t>
              </a:r>
            </a:p>
          </p:txBody>
        </p:sp>
      </p:grpSp>
      <p:sp>
        <p:nvSpPr>
          <p:cNvPr id="11" name="TextBox 10"/>
          <p:cNvSpPr txBox="1"/>
          <p:nvPr/>
        </p:nvSpPr>
        <p:spPr>
          <a:xfrm>
            <a:off x="335360" y="1948466"/>
            <a:ext cx="1867819"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2400" kern="1200" dirty="0">
                <a:solidFill>
                  <a:srgbClr val="383838"/>
                </a:solidFill>
                <a:latin typeface="Bebas Neue" charset="0"/>
                <a:ea typeface="Bebas Neue" charset="0"/>
                <a:cs typeface="Bebas Neue" charset="0"/>
              </a:rPr>
              <a:t>Die Vorteile von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a:t>
            </a:r>
            <a:r>
              <a:rPr kumimoji="0" lang="de-DE" sz="2400" b="0" i="0" u="none" strike="noStrike" kern="1200" cap="none" spc="0" normalizeH="0" noProof="0" dirty="0">
                <a:ln>
                  <a:noFill/>
                </a:ln>
                <a:solidFill>
                  <a:srgbClr val="383838"/>
                </a:solidFill>
                <a:effectLst/>
                <a:uLnTx/>
                <a:uFillTx/>
                <a:latin typeface="Bebas Neue" charset="0"/>
                <a:ea typeface="Bebas Neue" charset="0"/>
                <a:cs typeface="Bebas Neue" charset="0"/>
                <a:sym typeface="Arial"/>
              </a:rPr>
              <a:t> </a:t>
            </a:r>
            <a:r>
              <a:rPr kumimoji="0" lang="de-DE" sz="2400" b="0" i="0" u="none" strike="noStrike" kern="1200" cap="none" spc="0" normalizeH="0" noProof="0" dirty="0" err="1">
                <a:ln>
                  <a:noFill/>
                </a:ln>
                <a:solidFill>
                  <a:srgbClr val="383838"/>
                </a:solidFill>
                <a:effectLst/>
                <a:uLnTx/>
                <a:uFillTx/>
                <a:latin typeface="Bebas Neue" charset="0"/>
                <a:ea typeface="Bebas Neue" charset="0"/>
                <a:cs typeface="Bebas Neue" charset="0"/>
                <a:sym typeface="Arial"/>
              </a:rPr>
              <a:t>COmpose</a:t>
            </a:r>
            <a:endPar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nvGrpSpPr>
          <p:cNvPr id="4" name="Группа 3"/>
          <p:cNvGrpSpPr/>
          <p:nvPr/>
        </p:nvGrpSpPr>
        <p:grpSpPr>
          <a:xfrm>
            <a:off x="335360" y="3044959"/>
            <a:ext cx="3168352" cy="1264117"/>
            <a:chOff x="251520" y="2283718"/>
            <a:chExt cx="2376264" cy="948087"/>
          </a:xfrm>
        </p:grpSpPr>
        <p:sp>
          <p:nvSpPr>
            <p:cNvPr id="12" name="TextBox 11"/>
            <p:cNvSpPr txBox="1"/>
            <p:nvPr/>
          </p:nvSpPr>
          <p:spPr>
            <a:xfrm>
              <a:off x="251520" y="2283718"/>
              <a:ext cx="903132"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Entwicklung</a:t>
              </a:r>
            </a:p>
          </p:txBody>
        </p:sp>
        <p:sp>
          <p:nvSpPr>
            <p:cNvPr id="13" name="TextBox 12"/>
            <p:cNvSpPr txBox="1"/>
            <p:nvPr/>
          </p:nvSpPr>
          <p:spPr>
            <a:xfrm>
              <a:off x="262185" y="2577973"/>
              <a:ext cx="2365599" cy="65383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Docker </a:t>
              </a:r>
              <a:r>
                <a:rPr kumimoji="0" lang="de-DE" sz="867"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erlaubt es die gesamte Infrastruktur einer Anwendung mit allen seinen Abhängigkeiten auf dem lokalem System laufen zu lassen ohne Große Mühe dafür aufzuwenden. </a:t>
              </a:r>
            </a:p>
          </p:txBody>
        </p:sp>
      </p:grpSp>
      <p:grpSp>
        <p:nvGrpSpPr>
          <p:cNvPr id="19" name="Группа 18"/>
          <p:cNvGrpSpPr/>
          <p:nvPr/>
        </p:nvGrpSpPr>
        <p:grpSpPr>
          <a:xfrm>
            <a:off x="335360" y="4434946"/>
            <a:ext cx="3168352" cy="1264117"/>
            <a:chOff x="251520" y="3213599"/>
            <a:chExt cx="2376264" cy="948087"/>
          </a:xfrm>
        </p:grpSpPr>
        <p:sp>
          <p:nvSpPr>
            <p:cNvPr id="14" name="TextBox 13"/>
            <p:cNvSpPr txBox="1"/>
            <p:nvPr/>
          </p:nvSpPr>
          <p:spPr>
            <a:xfrm>
              <a:off x="251520" y="3213599"/>
              <a:ext cx="928379"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Auslieferung</a:t>
              </a:r>
            </a:p>
          </p:txBody>
        </p:sp>
        <p:sp>
          <p:nvSpPr>
            <p:cNvPr id="15" name="TextBox 14"/>
            <p:cNvSpPr txBox="1"/>
            <p:nvPr/>
          </p:nvSpPr>
          <p:spPr>
            <a:xfrm>
              <a:off x="262185" y="3507854"/>
              <a:ext cx="2365599" cy="65383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Des weiteren erlaubt Docker </a:t>
              </a:r>
              <a:r>
                <a:rPr lang="de-DE" sz="867" kern="1200" dirty="0" err="1">
                  <a:solidFill>
                    <a:srgbClr val="FFFFFF">
                      <a:lumMod val="50000"/>
                    </a:srgbClr>
                  </a:solidFill>
                  <a:latin typeface="Open Sans" charset="0"/>
                  <a:ea typeface="Open Sans" charset="0"/>
                  <a:cs typeface="Open Sans" charset="0"/>
                </a:rPr>
                <a:t>Compose</a:t>
              </a:r>
              <a:r>
                <a:rPr lang="de-DE" sz="867" kern="1200" dirty="0">
                  <a:solidFill>
                    <a:srgbClr val="FFFFFF">
                      <a:lumMod val="50000"/>
                    </a:srgbClr>
                  </a:solidFill>
                  <a:latin typeface="Open Sans" charset="0"/>
                  <a:ea typeface="Open Sans" charset="0"/>
                  <a:cs typeface="Open Sans" charset="0"/>
                </a:rPr>
                <a:t> die einfache und schnelle Auslieferung aller Anwendungen eines Projektes auf einem System. Somit kann in wenigen Sekunden ein gesamtes Projekt gestartet werden. </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8" name="TextBox 17"/>
            <p:cNvSpPr txBox="1"/>
            <p:nvPr/>
          </p:nvSpPr>
          <p:spPr>
            <a:xfrm>
              <a:off x="8615767"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83026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5050" y="3024345"/>
            <a:ext cx="3432350" cy="954107"/>
          </a:xfrm>
          <a:prstGeom prst="rect">
            <a:avLst/>
          </a:prstGeom>
          <a:noFill/>
        </p:spPr>
        <p:txBody>
          <a:bodyPr wrap="none" rtlCol="0">
            <a:spAutoFit/>
          </a:bodyPr>
          <a:lstStyle/>
          <a:p>
            <a:pPr lvl="0"/>
            <a:r>
              <a:rPr lang="de-DE" sz="2800" dirty="0">
                <a:solidFill>
                  <a:srgbClr val="383838"/>
                </a:solidFill>
                <a:latin typeface="Bebas Neue"/>
                <a:ea typeface="Bebas Neue"/>
                <a:cs typeface="Bebas Neue"/>
                <a:sym typeface="Bebas Neue"/>
              </a:rPr>
              <a:t>Service-Architekturen mit </a:t>
            </a:r>
          </a:p>
          <a:p>
            <a:pPr lvl="0"/>
            <a:r>
              <a:rPr lang="de-DE" sz="2800" dirty="0">
                <a:solidFill>
                  <a:srgbClr val="383838"/>
                </a:solidFill>
                <a:latin typeface="Bebas Neue"/>
                <a:ea typeface="Bebas Neue"/>
                <a:cs typeface="Bebas Neue"/>
                <a:sym typeface="Bebas Neue"/>
              </a:rPr>
              <a:t>Docker </a:t>
            </a:r>
            <a:r>
              <a:rPr lang="de-DE" sz="2800" dirty="0" err="1">
                <a:solidFill>
                  <a:srgbClr val="383838"/>
                </a:solidFill>
                <a:latin typeface="Bebas Neue"/>
                <a:ea typeface="Bebas Neue"/>
                <a:cs typeface="Bebas Neue"/>
                <a:sym typeface="Bebas Neue"/>
              </a:rPr>
              <a:t>Compose</a:t>
            </a:r>
            <a:r>
              <a:rPr lang="de-DE" sz="2800" dirty="0">
                <a:solidFill>
                  <a:srgbClr val="383838"/>
                </a:solidFill>
                <a:latin typeface="Bebas Neue"/>
                <a:ea typeface="Bebas Neue"/>
                <a:cs typeface="Bebas Neue"/>
                <a:sym typeface="Bebas Neue"/>
              </a:rPr>
              <a:t> abbilden</a:t>
            </a:r>
          </a:p>
        </p:txBody>
      </p:sp>
      <p:sp>
        <p:nvSpPr>
          <p:cNvPr id="8" name="TextBox 7"/>
          <p:cNvSpPr txBox="1"/>
          <p:nvPr/>
        </p:nvSpPr>
        <p:spPr>
          <a:xfrm>
            <a:off x="585050" y="3969308"/>
            <a:ext cx="2496478" cy="367280"/>
          </a:xfrm>
          <a:prstGeom prst="rect">
            <a:avLst/>
          </a:prstGeom>
          <a:noFill/>
        </p:spPr>
        <p:txBody>
          <a:bodyPr wrap="square" rtlCol="0">
            <a:spAutoFit/>
          </a:bodyPr>
          <a:lstStyle/>
          <a:p>
            <a:pPr lvl="0" defTabSz="914377">
              <a:lnSpc>
                <a:spcPct val="150000"/>
              </a:lnSpc>
              <a:buClrTx/>
            </a:pPr>
            <a:r>
              <a:rPr lang="de-DE" sz="1333" kern="1200" dirty="0">
                <a:solidFill>
                  <a:srgbClr val="FFFFFF">
                    <a:lumMod val="50000"/>
                  </a:srgbClr>
                </a:solidFill>
                <a:latin typeface="Open Sans" charset="0"/>
                <a:ea typeface="Open Sans" charset="0"/>
                <a:cs typeface="Open Sans" charset="0"/>
              </a:rPr>
              <a:t>Beispielsanwendung</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11</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pic>
        <p:nvPicPr>
          <p:cNvPr id="9" name="Bildplatzhalter 3">
            <a:extLst>
              <a:ext uri="{FF2B5EF4-FFF2-40B4-BE49-F238E27FC236}">
                <a16:creationId xmlns:a16="http://schemas.microsoft.com/office/drawing/2014/main" id="{7510896A-8682-11A9-9C9B-8070AFFF339E}"/>
              </a:ext>
            </a:extLst>
          </p:cNvPr>
          <p:cNvPicPr>
            <a:picLocks noGrp="1" noChangeAspect="1"/>
          </p:cNvPicPr>
          <p:nvPr>
            <p:ph type="pic" sz="quarter" idx="10"/>
          </p:nvPr>
        </p:nvPicPr>
        <p:blipFill rotWithShape="1">
          <a:blip r:embed="rId2"/>
          <a:srcRect l="5617" t="-12069" r="11383" b="-12069"/>
          <a:stretch/>
        </p:blipFill>
        <p:spPr>
          <a:xfrm>
            <a:off x="4702175" y="0"/>
            <a:ext cx="7489825" cy="6858000"/>
          </a:xfrm>
          <a:solidFill>
            <a:schemeClr val="bg1"/>
          </a:solidFill>
        </p:spPr>
      </p:pic>
    </p:spTree>
    <p:extLst>
      <p:ext uri="{BB962C8B-B14F-4D97-AF65-F5344CB8AC3E}">
        <p14:creationId xmlns:p14="http://schemas.microsoft.com/office/powerpoint/2010/main" val="194883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6" name="Bildplatzhalter 5">
            <a:extLst>
              <a:ext uri="{FF2B5EF4-FFF2-40B4-BE49-F238E27FC236}">
                <a16:creationId xmlns:a16="http://schemas.microsoft.com/office/drawing/2014/main" id="{4515BE05-DFC0-3E07-DD53-62269B3D8368}"/>
              </a:ext>
            </a:extLst>
          </p:cNvPr>
          <p:cNvPicPr>
            <a:picLocks noGrp="1" noChangeAspect="1"/>
          </p:cNvPicPr>
          <p:nvPr>
            <p:ph type="pic" sz="quarter" idx="10"/>
          </p:nvPr>
        </p:nvPicPr>
        <p:blipFill rotWithShape="1">
          <a:blip r:embed="rId2"/>
          <a:srcRect l="13394" t="-4233" r="12878" b="-6431"/>
          <a:stretch/>
        </p:blipFill>
        <p:spPr>
          <a:xfrm>
            <a:off x="6864083" y="1508787"/>
            <a:ext cx="5058409" cy="4648200"/>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9" name="Прямоугольник 8"/>
              <p:cNvSpPr/>
              <p:nvPr/>
            </p:nvSpPr>
            <p:spPr>
              <a:xfrm>
                <a:off x="1702833" y="122973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01</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Neue Datei erstellen die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docker-compose.yaml</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heißt. Bitte legen Sie diese Datei an einen Ort ab den Sie sich merken können.</a:t>
              </a:r>
            </a:p>
          </p:txBody>
        </p:sp>
        <p:sp>
          <p:nvSpPr>
            <p:cNvPr id="11" name="Прямоугольник 10"/>
            <p:cNvSpPr/>
            <p:nvPr/>
          </p:nvSpPr>
          <p:spPr>
            <a:xfrm>
              <a:off x="2339752" y="1229729"/>
              <a:ext cx="1600407"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Starten </a:t>
              </a:r>
              <a:r>
                <a:rPr lang="de-DE" sz="1867" kern="1200" dirty="0">
                  <a:solidFill>
                    <a:srgbClr val="383838"/>
                  </a:solidFill>
                  <a:latin typeface="Bebas Neue" charset="0"/>
                  <a:ea typeface="Bebas Neue" charset="0"/>
                  <a:cs typeface="Bebas Neue" charset="0"/>
                </a:rPr>
                <a:t>Anwendung</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3" name="Группа 12"/>
          <p:cNvGrpSpPr/>
          <p:nvPr/>
        </p:nvGrpSpPr>
        <p:grpSpPr>
          <a:xfrm>
            <a:off x="2152792" y="3114639"/>
            <a:ext cx="4416489" cy="1006582"/>
            <a:chOff x="1614593" y="2335981"/>
            <a:chExt cx="3312367" cy="754937"/>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02</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26" name="TextBox 25"/>
            <p:cNvSpPr txBox="1"/>
            <p:nvPr/>
          </p:nvSpPr>
          <p:spPr>
            <a:xfrm>
              <a:off x="2334672" y="2715766"/>
              <a:ext cx="2592288" cy="37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Testen Sie die Anwendung aus und recherchieren Sie wie genau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hier eingesetzt wird.</a:t>
              </a:r>
            </a:p>
          </p:txBody>
        </p:sp>
        <p:sp>
          <p:nvSpPr>
            <p:cNvPr id="27" name="Прямоугольник 26"/>
            <p:cNvSpPr/>
            <p:nvPr/>
          </p:nvSpPr>
          <p:spPr>
            <a:xfrm>
              <a:off x="2334671" y="2434120"/>
              <a:ext cx="1600406"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lang="de-DE" sz="1867" kern="1200" dirty="0">
                  <a:solidFill>
                    <a:srgbClr val="383838"/>
                  </a:solidFill>
                  <a:latin typeface="Bebas Neue" charset="0"/>
                  <a:ea typeface="Bebas Neue" charset="0"/>
                  <a:cs typeface="Bebas Neue" charset="0"/>
                </a:rPr>
                <a:t>Anwendung Austesten</a:t>
              </a:r>
              <a:endPar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14" name="Группа 13"/>
          <p:cNvGrpSpPr/>
          <p:nvPr/>
        </p:nvGrpSpPr>
        <p:grpSpPr>
          <a:xfrm>
            <a:off x="2152792" y="4735906"/>
            <a:ext cx="4416489" cy="1221961"/>
            <a:chOff x="1614593" y="3551930"/>
            <a:chExt cx="3312367" cy="916471"/>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9" name="Прямоугольник 28"/>
            <p:cNvSpPr/>
            <p:nvPr/>
          </p:nvSpPr>
          <p:spPr>
            <a:xfrm>
              <a:off x="1697753" y="3650070"/>
              <a:ext cx="360041" cy="2847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rPr>
                <a:t>03</a:t>
              </a:r>
              <a:endParaRPr kumimoji="0" lang="ru-RU" sz="1867" b="0" i="0" u="none" strike="noStrike" kern="1200" cap="none" spc="0" normalizeH="0" baseline="0" noProof="0" dirty="0">
                <a:ln w="0">
                  <a:noFill/>
                </a:ln>
                <a:solidFill>
                  <a:srgbClr val="F6B73A"/>
                </a:solidFill>
                <a:effectLst/>
                <a:uLnTx/>
                <a:uFillTx/>
                <a:latin typeface="Bebas Neue" charset="0"/>
                <a:ea typeface="Bebas Neue" charset="0"/>
                <a:cs typeface="Bebas Neue" charset="0"/>
                <a:sym typeface="Arial"/>
              </a:endParaRPr>
            </a:p>
          </p:txBody>
        </p:sp>
        <p:sp>
          <p:nvSpPr>
            <p:cNvPr id="30" name="TextBox 29"/>
            <p:cNvSpPr txBox="1"/>
            <p:nvPr/>
          </p:nvSpPr>
          <p:spPr>
            <a:xfrm>
              <a:off x="2334672" y="3931715"/>
              <a:ext cx="2592288" cy="53668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Zum Schluss wird das Anwendungsbeispiel durchgesprochen und Docker </a:t>
              </a:r>
              <a:r>
                <a:rPr kumimoji="0" lang="de-DE" sz="933" b="0" i="0" u="none" strike="noStrike" kern="1200" cap="none" spc="0" normalizeH="0" baseline="0" noProof="0" dirty="0" err="1">
                  <a:ln>
                    <a:noFill/>
                  </a:ln>
                  <a:solidFill>
                    <a:srgbClr val="FFFFFF">
                      <a:lumMod val="50000"/>
                    </a:srgbClr>
                  </a:solidFill>
                  <a:effectLst/>
                  <a:uLnTx/>
                  <a:uFillTx/>
                  <a:latin typeface="Open Sans" charset="0"/>
                  <a:ea typeface="Open Sans" charset="0"/>
                  <a:cs typeface="Open Sans" charset="0"/>
                  <a:sym typeface="Arial"/>
                </a:rPr>
                <a:t>Compose</a:t>
              </a:r>
              <a:r>
                <a:rPr kumimoji="0" lang="de-DE"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 vollständig am Beispiel erklärt</a:t>
              </a:r>
            </a:p>
          </p:txBody>
        </p:sp>
        <p:sp>
          <p:nvSpPr>
            <p:cNvPr id="31" name="Прямоугольник 30"/>
            <p:cNvSpPr/>
            <p:nvPr/>
          </p:nvSpPr>
          <p:spPr>
            <a:xfrm>
              <a:off x="2334671" y="3650069"/>
              <a:ext cx="1656185" cy="284742"/>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Erklärung</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23" name="TextBox 22"/>
            <p:cNvSpPr txBox="1"/>
            <p:nvPr/>
          </p:nvSpPr>
          <p:spPr>
            <a:xfrm>
              <a:off x="8615768" y="362013"/>
              <a:ext cx="199815"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9</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2736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2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3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2396</Words>
  <Application>Microsoft Office PowerPoint</Application>
  <PresentationFormat>Breitbild</PresentationFormat>
  <Paragraphs>338</Paragraphs>
  <Slides>45</Slides>
  <Notes>15</Notes>
  <HiddenSlides>0</HiddenSlides>
  <MMClips>0</MMClips>
  <ScaleCrop>false</ScaleCrop>
  <HeadingPairs>
    <vt:vector size="6" baseType="variant">
      <vt:variant>
        <vt:lpstr>Verwendete Schriftarten</vt:lpstr>
      </vt:variant>
      <vt:variant>
        <vt:i4>7</vt:i4>
      </vt:variant>
      <vt:variant>
        <vt:lpstr>Design</vt:lpstr>
      </vt:variant>
      <vt:variant>
        <vt:i4>5</vt:i4>
      </vt:variant>
      <vt:variant>
        <vt:lpstr>Folientitel</vt:lpstr>
      </vt:variant>
      <vt:variant>
        <vt:i4>45</vt:i4>
      </vt:variant>
    </vt:vector>
  </HeadingPairs>
  <TitlesOfParts>
    <vt:vector size="57" baseType="lpstr">
      <vt:lpstr>Arial</vt:lpstr>
      <vt:lpstr>Calibri</vt:lpstr>
      <vt:lpstr>Open Sans</vt:lpstr>
      <vt:lpstr>Bebas Neue</vt:lpstr>
      <vt:lpstr>Segoe UI</vt:lpstr>
      <vt:lpstr>Calibri Light</vt:lpstr>
      <vt:lpstr>Segoe UI Light</vt:lpstr>
      <vt:lpstr>Office Theme</vt:lpstr>
      <vt:lpstr>Office</vt:lpstr>
      <vt:lpstr>1_Office Theme</vt:lpstr>
      <vt:lpstr>2_Office Theme</vt:lpstr>
      <vt:lpstr>3_Office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Ben Cöppicus</dc:creator>
  <cp:lastModifiedBy>Ben Cöppicus</cp:lastModifiedBy>
  <cp:revision>371</cp:revision>
  <dcterms:created xsi:type="dcterms:W3CDTF">2022-04-30T15:55:12Z</dcterms:created>
  <dcterms:modified xsi:type="dcterms:W3CDTF">2022-07-14T08:09:05Z</dcterms:modified>
</cp:coreProperties>
</file>